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9" r:id="rId3"/>
    <p:sldId id="261" r:id="rId4"/>
    <p:sldId id="262" r:id="rId5"/>
    <p:sldId id="260"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ierry JOST" initials="TJ" lastIdx="0" clrIdx="0">
    <p:extLst>
      <p:ext uri="{19B8F6BF-5375-455C-9EA6-DF929625EA0E}">
        <p15:presenceInfo xmlns:p15="http://schemas.microsoft.com/office/powerpoint/2012/main" userId="S-1-5-21-3421937089-1157615330-2386014725-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A568D2"/>
    <a:srgbClr val="F9880B"/>
    <a:srgbClr val="7030A0"/>
    <a:srgbClr val="0070C0"/>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42" d="100"/>
          <a:sy n="42" d="100"/>
        </p:scale>
        <p:origin x="504" y="32"/>
      </p:cViewPr>
      <p:guideLst>
        <p:guide orient="horz" pos="2160"/>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D741B2-FDA1-4FA0-829A-CE77DB843316}" type="doc">
      <dgm:prSet loTypeId="urn:microsoft.com/office/officeart/2005/8/layout/vList2" loCatId="list" qsTypeId="urn:microsoft.com/office/officeart/2005/8/quickstyle/simple1" qsCatId="simple" csTypeId="urn:microsoft.com/office/officeart/2005/8/colors/colorful1#1" csCatId="colorful" phldr="1"/>
      <dgm:spPr/>
      <dgm:t>
        <a:bodyPr/>
        <a:lstStyle/>
        <a:p>
          <a:endParaRPr lang="fr-FR"/>
        </a:p>
      </dgm:t>
    </dgm:pt>
    <dgm:pt modelId="{F4A7CC49-7CDB-4D35-84FF-D54AF0BA7E35}">
      <dgm:prSet phldrT="[Texte]">
        <dgm:style>
          <a:lnRef idx="0">
            <a:schemeClr val="accent2"/>
          </a:lnRef>
          <a:fillRef idx="3">
            <a:schemeClr val="accent2"/>
          </a:fillRef>
          <a:effectRef idx="3">
            <a:schemeClr val="accent2"/>
          </a:effectRef>
          <a:fontRef idx="minor">
            <a:schemeClr val="lt1"/>
          </a:fontRef>
        </dgm:style>
      </dgm:prSet>
      <dgm:spPr/>
      <dgm:t>
        <a:bodyPr/>
        <a:lstStyle/>
        <a:p>
          <a:pPr algn="ctr"/>
          <a:r>
            <a:rPr lang="fr-FR" dirty="0"/>
            <a:t>Les technologies de lampes</a:t>
          </a:r>
        </a:p>
      </dgm:t>
    </dgm:pt>
    <dgm:pt modelId="{AF6D0607-7141-4422-92B0-C93528978CBB}" type="parTrans" cxnId="{307EC5DD-06FF-40B5-9D2B-FC0D51DE3ECC}">
      <dgm:prSet/>
      <dgm:spPr/>
      <dgm:t>
        <a:bodyPr/>
        <a:lstStyle/>
        <a:p>
          <a:endParaRPr lang="fr-FR"/>
        </a:p>
      </dgm:t>
    </dgm:pt>
    <dgm:pt modelId="{D2886381-868B-4829-958A-6350A7535350}" type="sibTrans" cxnId="{307EC5DD-06FF-40B5-9D2B-FC0D51DE3ECC}">
      <dgm:prSet/>
      <dgm:spPr/>
      <dgm:t>
        <a:bodyPr/>
        <a:lstStyle/>
        <a:p>
          <a:endParaRPr lang="fr-FR"/>
        </a:p>
      </dgm:t>
    </dgm:pt>
    <dgm:pt modelId="{EF85CC79-AA2F-491F-9475-2CA4930ADC96}" type="pres">
      <dgm:prSet presAssocID="{7CD741B2-FDA1-4FA0-829A-CE77DB843316}" presName="linear" presStyleCnt="0">
        <dgm:presLayoutVars>
          <dgm:animLvl val="lvl"/>
          <dgm:resizeHandles val="exact"/>
        </dgm:presLayoutVars>
      </dgm:prSet>
      <dgm:spPr/>
    </dgm:pt>
    <dgm:pt modelId="{CF8F7033-70E5-4E7E-B30A-7D937CA14CCF}" type="pres">
      <dgm:prSet presAssocID="{F4A7CC49-7CDB-4D35-84FF-D54AF0BA7E35}" presName="parentText" presStyleLbl="node1" presStyleIdx="0" presStyleCnt="1" custScaleY="150110" custLinFactY="-133867" custLinFactNeighborX="567" custLinFactNeighborY="-200000">
        <dgm:presLayoutVars>
          <dgm:chMax val="0"/>
          <dgm:bulletEnabled val="1"/>
        </dgm:presLayoutVars>
      </dgm:prSet>
      <dgm:spPr/>
    </dgm:pt>
  </dgm:ptLst>
  <dgm:cxnLst>
    <dgm:cxn modelId="{11073709-CE4A-4D6A-A8F1-5861A055A1CE}" type="presOf" srcId="{7CD741B2-FDA1-4FA0-829A-CE77DB843316}" destId="{EF85CC79-AA2F-491F-9475-2CA4930ADC96}" srcOrd="0" destOrd="0" presId="urn:microsoft.com/office/officeart/2005/8/layout/vList2"/>
    <dgm:cxn modelId="{D0F4CA6F-70C8-4668-A1F7-3FF17602DCB1}" type="presOf" srcId="{F4A7CC49-7CDB-4D35-84FF-D54AF0BA7E35}" destId="{CF8F7033-70E5-4E7E-B30A-7D937CA14CCF}" srcOrd="0" destOrd="0" presId="urn:microsoft.com/office/officeart/2005/8/layout/vList2"/>
    <dgm:cxn modelId="{307EC5DD-06FF-40B5-9D2B-FC0D51DE3ECC}" srcId="{7CD741B2-FDA1-4FA0-829A-CE77DB843316}" destId="{F4A7CC49-7CDB-4D35-84FF-D54AF0BA7E35}" srcOrd="0" destOrd="0" parTransId="{AF6D0607-7141-4422-92B0-C93528978CBB}" sibTransId="{D2886381-868B-4829-958A-6350A7535350}"/>
    <dgm:cxn modelId="{28DBF021-01CA-4EF5-8207-E57B9C36B406}" type="presParOf" srcId="{EF85CC79-AA2F-491F-9475-2CA4930ADC96}" destId="{CF8F7033-70E5-4E7E-B30A-7D937CA14CC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F7033-70E5-4E7E-B30A-7D937CA14CCF}">
      <dsp:nvSpPr>
        <dsp:cNvPr id="0" name=""/>
        <dsp:cNvSpPr/>
      </dsp:nvSpPr>
      <dsp:spPr>
        <a:xfrm>
          <a:off x="0" y="0"/>
          <a:ext cx="6347520" cy="1224132"/>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dsp:txBody>
      <dsp:txXfrm>
        <a:off x="59757" y="59757"/>
        <a:ext cx="6228006" cy="110461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6E2155-2D10-4559-B947-F0646D891084}" type="datetimeFigureOut">
              <a:rPr lang="fr-FR" smtClean="0"/>
              <a:pPr/>
              <a:t>30/12/2020</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407262-4D63-4493-9F1D-EB556C7939D9}" type="slidenum">
              <a:rPr lang="fr-FR" smtClean="0"/>
              <a:pPr/>
              <a:t>‹N°›</a:t>
            </a:fld>
            <a:endParaRPr lang="fr-FR" dirty="0"/>
          </a:p>
        </p:txBody>
      </p:sp>
    </p:spTree>
    <p:extLst>
      <p:ext uri="{BB962C8B-B14F-4D97-AF65-F5344CB8AC3E}">
        <p14:creationId xmlns:p14="http://schemas.microsoft.com/office/powerpoint/2010/main" val="3425673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98A9CEBD-AC77-4E20-911B-83DF37848E4A}" type="datetime1">
              <a:rPr lang="fr-FR" smtClean="0"/>
              <a:pPr/>
              <a:t>30/12/2020</a:t>
            </a:fld>
            <a:endParaRPr lang="fr-FR" dirty="0"/>
          </a:p>
        </p:txBody>
      </p:sp>
      <p:sp>
        <p:nvSpPr>
          <p:cNvPr id="5" name="Espace réservé du pied de page 4"/>
          <p:cNvSpPr>
            <a:spLocks noGrp="1"/>
          </p:cNvSpPr>
          <p:nvPr>
            <p:ph type="ftr" sz="quarter" idx="11"/>
          </p:nvPr>
        </p:nvSpPr>
        <p:spPr/>
        <p:txBody>
          <a:bodyPr/>
          <a:lstStyle/>
          <a:p>
            <a:r>
              <a:rPr lang="fr-FR" dirty="0"/>
              <a:t>BTS  TC  Thierry DELBOS </a:t>
            </a:r>
          </a:p>
        </p:txBody>
      </p:sp>
      <p:sp>
        <p:nvSpPr>
          <p:cNvPr id="6" name="Espace réservé du numéro de diapositive 5"/>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0FDA253-EB4D-4C03-AA91-F858B1BA6E8A}" type="datetime1">
              <a:rPr lang="fr-FR" smtClean="0"/>
              <a:pPr/>
              <a:t>30/12/2020</a:t>
            </a:fld>
            <a:endParaRPr lang="fr-FR" dirty="0"/>
          </a:p>
        </p:txBody>
      </p:sp>
      <p:sp>
        <p:nvSpPr>
          <p:cNvPr id="5" name="Espace réservé du pied de page 4"/>
          <p:cNvSpPr>
            <a:spLocks noGrp="1"/>
          </p:cNvSpPr>
          <p:nvPr>
            <p:ph type="ftr" sz="quarter" idx="11"/>
          </p:nvPr>
        </p:nvSpPr>
        <p:spPr/>
        <p:txBody>
          <a:bodyPr/>
          <a:lstStyle/>
          <a:p>
            <a:r>
              <a:rPr lang="fr-FR" dirty="0"/>
              <a:t>BTS  TC  Thierry DELBOS </a:t>
            </a:r>
          </a:p>
        </p:txBody>
      </p:sp>
      <p:sp>
        <p:nvSpPr>
          <p:cNvPr id="6" name="Espace réservé du numéro de diapositive 5"/>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EB8D2F07-9651-42B9-A2FC-6F26728C2581}" type="datetime1">
              <a:rPr lang="fr-FR" smtClean="0"/>
              <a:pPr/>
              <a:t>30/12/2020</a:t>
            </a:fld>
            <a:endParaRPr lang="fr-FR" dirty="0"/>
          </a:p>
        </p:txBody>
      </p:sp>
      <p:sp>
        <p:nvSpPr>
          <p:cNvPr id="5" name="Espace réservé du pied de page 4"/>
          <p:cNvSpPr>
            <a:spLocks noGrp="1"/>
          </p:cNvSpPr>
          <p:nvPr>
            <p:ph type="ftr" sz="quarter" idx="11"/>
          </p:nvPr>
        </p:nvSpPr>
        <p:spPr/>
        <p:txBody>
          <a:bodyPr/>
          <a:lstStyle/>
          <a:p>
            <a:r>
              <a:rPr lang="fr-FR" dirty="0"/>
              <a:t>BTS  TC  Thierry DELBOS </a:t>
            </a:r>
          </a:p>
        </p:txBody>
      </p:sp>
      <p:sp>
        <p:nvSpPr>
          <p:cNvPr id="6" name="Espace réservé du numéro de diapositive 5"/>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96456C0-BCEF-4672-B340-D0DE61074ADE}" type="datetime1">
              <a:rPr lang="fr-FR" smtClean="0"/>
              <a:pPr/>
              <a:t>30/12/2020</a:t>
            </a:fld>
            <a:endParaRPr lang="fr-FR" dirty="0"/>
          </a:p>
        </p:txBody>
      </p:sp>
      <p:sp>
        <p:nvSpPr>
          <p:cNvPr id="6" name="Espace réservé du pied de page 5"/>
          <p:cNvSpPr>
            <a:spLocks noGrp="1"/>
          </p:cNvSpPr>
          <p:nvPr>
            <p:ph type="ftr" sz="quarter" idx="11"/>
          </p:nvPr>
        </p:nvSpPr>
        <p:spPr/>
        <p:txBody>
          <a:bodyPr/>
          <a:lstStyle/>
          <a:p>
            <a:r>
              <a:rPr lang="fr-FR" dirty="0"/>
              <a:t>BTS  TC  Thierry DELBOS </a:t>
            </a:r>
          </a:p>
        </p:txBody>
      </p:sp>
      <p:sp>
        <p:nvSpPr>
          <p:cNvPr id="7" name="Espace réservé du numéro de diapositive 6"/>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9B4512C-BE79-4CAC-96EC-34300349263A}" type="datetime1">
              <a:rPr lang="fr-FR" smtClean="0"/>
              <a:pPr/>
              <a:t>30/12/2020</a:t>
            </a:fld>
            <a:endParaRPr lang="fr-FR" dirty="0"/>
          </a:p>
        </p:txBody>
      </p:sp>
      <p:sp>
        <p:nvSpPr>
          <p:cNvPr id="8" name="Espace réservé du pied de page 7"/>
          <p:cNvSpPr>
            <a:spLocks noGrp="1"/>
          </p:cNvSpPr>
          <p:nvPr>
            <p:ph type="ftr" sz="quarter" idx="11"/>
          </p:nvPr>
        </p:nvSpPr>
        <p:spPr/>
        <p:txBody>
          <a:bodyPr/>
          <a:lstStyle/>
          <a:p>
            <a:r>
              <a:rPr lang="fr-FR" dirty="0"/>
              <a:t>BTS  TC  Thierry DELBOS </a:t>
            </a:r>
          </a:p>
        </p:txBody>
      </p:sp>
      <p:sp>
        <p:nvSpPr>
          <p:cNvPr id="9" name="Espace réservé du numéro de diapositive 8"/>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298BB207-F776-4BCB-9B22-B6C3615FD31C}" type="datetime1">
              <a:rPr lang="fr-FR" smtClean="0"/>
              <a:pPr/>
              <a:t>30/12/2020</a:t>
            </a:fld>
            <a:endParaRPr lang="fr-FR" dirty="0"/>
          </a:p>
        </p:txBody>
      </p:sp>
      <p:sp>
        <p:nvSpPr>
          <p:cNvPr id="4" name="Espace réservé du pied de page 3"/>
          <p:cNvSpPr>
            <a:spLocks noGrp="1"/>
          </p:cNvSpPr>
          <p:nvPr>
            <p:ph type="ftr" sz="quarter" idx="11"/>
          </p:nvPr>
        </p:nvSpPr>
        <p:spPr/>
        <p:txBody>
          <a:bodyPr/>
          <a:lstStyle/>
          <a:p>
            <a:r>
              <a:rPr lang="fr-FR" dirty="0"/>
              <a:t>BTS  TC  Thierry DELBOS </a:t>
            </a:r>
          </a:p>
        </p:txBody>
      </p:sp>
      <p:sp>
        <p:nvSpPr>
          <p:cNvPr id="5" name="Espace réservé du numéro de diapositive 4"/>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4C45F0A-F447-46CD-8B1A-DD722D9AA473}" type="datetime1">
              <a:rPr lang="fr-FR" smtClean="0"/>
              <a:pPr/>
              <a:t>30/12/2020</a:t>
            </a:fld>
            <a:endParaRPr lang="fr-FR" dirty="0"/>
          </a:p>
        </p:txBody>
      </p:sp>
      <p:sp>
        <p:nvSpPr>
          <p:cNvPr id="3" name="Espace réservé du pied de page 2"/>
          <p:cNvSpPr>
            <a:spLocks noGrp="1"/>
          </p:cNvSpPr>
          <p:nvPr>
            <p:ph type="ftr" sz="quarter" idx="11"/>
          </p:nvPr>
        </p:nvSpPr>
        <p:spPr/>
        <p:txBody>
          <a:bodyPr/>
          <a:lstStyle/>
          <a:p>
            <a:r>
              <a:rPr lang="fr-FR" dirty="0"/>
              <a:t>BTS  TC  Thierry DELBOS </a:t>
            </a:r>
          </a:p>
        </p:txBody>
      </p:sp>
      <p:sp>
        <p:nvSpPr>
          <p:cNvPr id="4" name="Espace réservé du numéro de diapositive 3"/>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B8BE749-869A-4541-8995-CB147E1F3057}" type="datetime1">
              <a:rPr lang="fr-FR" smtClean="0"/>
              <a:pPr/>
              <a:t>30/12/2020</a:t>
            </a:fld>
            <a:endParaRPr lang="fr-FR" dirty="0"/>
          </a:p>
        </p:txBody>
      </p:sp>
      <p:sp>
        <p:nvSpPr>
          <p:cNvPr id="6" name="Espace réservé du pied de page 5"/>
          <p:cNvSpPr>
            <a:spLocks noGrp="1"/>
          </p:cNvSpPr>
          <p:nvPr>
            <p:ph type="ftr" sz="quarter" idx="11"/>
          </p:nvPr>
        </p:nvSpPr>
        <p:spPr/>
        <p:txBody>
          <a:bodyPr/>
          <a:lstStyle/>
          <a:p>
            <a:r>
              <a:rPr lang="fr-FR" dirty="0"/>
              <a:t>BTS  TC  Thierry DELBOS </a:t>
            </a:r>
          </a:p>
        </p:txBody>
      </p:sp>
      <p:sp>
        <p:nvSpPr>
          <p:cNvPr id="7" name="Espace réservé du numéro de diapositive 6"/>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A3F8602-1DAA-4CC4-8876-21F1E47CA661}" type="datetime1">
              <a:rPr lang="fr-FR" smtClean="0"/>
              <a:pPr/>
              <a:t>30/12/2020</a:t>
            </a:fld>
            <a:endParaRPr lang="fr-FR" dirty="0"/>
          </a:p>
        </p:txBody>
      </p:sp>
      <p:sp>
        <p:nvSpPr>
          <p:cNvPr id="6" name="Espace réservé du pied de page 5"/>
          <p:cNvSpPr>
            <a:spLocks noGrp="1"/>
          </p:cNvSpPr>
          <p:nvPr>
            <p:ph type="ftr" sz="quarter" idx="11"/>
          </p:nvPr>
        </p:nvSpPr>
        <p:spPr/>
        <p:txBody>
          <a:bodyPr/>
          <a:lstStyle/>
          <a:p>
            <a:r>
              <a:rPr lang="fr-FR" dirty="0"/>
              <a:t>BTS  TC  Thierry DELBOS </a:t>
            </a:r>
          </a:p>
        </p:txBody>
      </p:sp>
      <p:sp>
        <p:nvSpPr>
          <p:cNvPr id="7" name="Espace réservé du numéro de diapositive 6"/>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944A004-B4D5-48DF-B089-5D577F3647A1}" type="datetime1">
              <a:rPr lang="fr-FR" smtClean="0"/>
              <a:pPr/>
              <a:t>30/12/2020</a:t>
            </a:fld>
            <a:endParaRPr lang="fr-FR" dirty="0"/>
          </a:p>
        </p:txBody>
      </p:sp>
      <p:sp>
        <p:nvSpPr>
          <p:cNvPr id="5" name="Espace réservé du pied de page 4"/>
          <p:cNvSpPr>
            <a:spLocks noGrp="1"/>
          </p:cNvSpPr>
          <p:nvPr>
            <p:ph type="ftr" sz="quarter" idx="11"/>
          </p:nvPr>
        </p:nvSpPr>
        <p:spPr/>
        <p:txBody>
          <a:bodyPr/>
          <a:lstStyle/>
          <a:p>
            <a:r>
              <a:rPr lang="fr-FR" dirty="0"/>
              <a:t>BTS  TC  Thierry DELBOS </a:t>
            </a:r>
          </a:p>
        </p:txBody>
      </p:sp>
      <p:sp>
        <p:nvSpPr>
          <p:cNvPr id="6" name="Espace réservé du numéro de diapositive 5"/>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9F65D64-0F29-4CEE-997A-35A50B30550C}" type="datetime1">
              <a:rPr lang="fr-FR" smtClean="0"/>
              <a:pPr/>
              <a:t>30/12/2020</a:t>
            </a:fld>
            <a:endParaRPr lang="fr-FR" dirty="0"/>
          </a:p>
        </p:txBody>
      </p:sp>
      <p:sp>
        <p:nvSpPr>
          <p:cNvPr id="5" name="Espace réservé du pied de page 4"/>
          <p:cNvSpPr>
            <a:spLocks noGrp="1"/>
          </p:cNvSpPr>
          <p:nvPr>
            <p:ph type="ftr" sz="quarter" idx="11"/>
          </p:nvPr>
        </p:nvSpPr>
        <p:spPr/>
        <p:txBody>
          <a:bodyPr/>
          <a:lstStyle/>
          <a:p>
            <a:r>
              <a:rPr lang="fr-FR" dirty="0"/>
              <a:t>BTS  TC  Thierry DELBOS </a:t>
            </a:r>
          </a:p>
        </p:txBody>
      </p:sp>
      <p:sp>
        <p:nvSpPr>
          <p:cNvPr id="6" name="Espace réservé du numéro de diapositive 5"/>
          <p:cNvSpPr>
            <a:spLocks noGrp="1"/>
          </p:cNvSpPr>
          <p:nvPr>
            <p:ph type="sldNum" sz="quarter" idx="12"/>
          </p:nvPr>
        </p:nvSpPr>
        <p:spPr/>
        <p:txBody>
          <a:bodyPr/>
          <a:lstStyle/>
          <a:p>
            <a:fld id="{5A764A56-9323-46BD-A738-6543732E15F1}" type="slidenum">
              <a:rPr lang="fr-FR" smtClean="0"/>
              <a:pPr/>
              <a:t>‹N°›</a:t>
            </a:fld>
            <a:endParaRPr lang="fr-FR"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9000"/>
            <a:lum/>
          </a:blip>
          <a:srcRect/>
          <a:stretch>
            <a:fillRect l="-14000" r="-14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6FB46A-5E59-4B66-B1E0-4B049808538B}" type="datetime1">
              <a:rPr lang="fr-FR" smtClean="0"/>
              <a:pPr/>
              <a:t>30/12/2020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BTS  TC  Thierry DELBOS </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64A56-9323-46BD-A738-6543732E15F1}"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extLst>
              <p:ext uri="{D42A27DB-BD31-4B8C-83A1-F6EECF244321}">
                <p14:modId xmlns:p14="http://schemas.microsoft.com/office/powerpoint/2010/main" val="2055679493"/>
              </p:ext>
            </p:extLst>
          </p:nvPr>
        </p:nvGraphicFramePr>
        <p:xfrm>
          <a:off x="1547664" y="440668"/>
          <a:ext cx="6347520" cy="122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Espace réservé du numéro de diapositive 9"/>
          <p:cNvSpPr>
            <a:spLocks noGrp="1"/>
          </p:cNvSpPr>
          <p:nvPr>
            <p:ph type="sldNum" sz="quarter" idx="12"/>
          </p:nvPr>
        </p:nvSpPr>
        <p:spPr/>
        <p:txBody>
          <a:bodyPr/>
          <a:lstStyle/>
          <a:p>
            <a:fld id="{5A764A56-9323-46BD-A738-6543732E15F1}" type="slidenum">
              <a:rPr lang="fr-FR" smtClean="0"/>
              <a:pPr/>
              <a:t>1</a:t>
            </a:fld>
            <a:endParaRPr lang="fr-FR" dirty="0"/>
          </a:p>
        </p:txBody>
      </p:sp>
      <p:pic>
        <p:nvPicPr>
          <p:cNvPr id="6" name="Image 5">
            <a:extLst>
              <a:ext uri="{FF2B5EF4-FFF2-40B4-BE49-F238E27FC236}">
                <a16:creationId xmlns:a16="http://schemas.microsoft.com/office/drawing/2014/main" id="{E43FB298-A671-4419-AC20-864C7A1298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002888"/>
            <a:ext cx="9144000" cy="855112"/>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251985"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sz="2400" b="1" dirty="0"/>
                <a:t> 1. </a:t>
              </a:r>
              <a:r>
                <a:rPr lang="fr-FR" b="1" dirty="0"/>
                <a:t>Introduction</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2</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sp>
        <p:nvSpPr>
          <p:cNvPr id="3" name="ZoneTexte 2">
            <a:extLst>
              <a:ext uri="{FF2B5EF4-FFF2-40B4-BE49-F238E27FC236}">
                <a16:creationId xmlns:a16="http://schemas.microsoft.com/office/drawing/2014/main" id="{6B56353B-73A2-48A0-930C-07D0780FFD3D}"/>
              </a:ext>
            </a:extLst>
          </p:cNvPr>
          <p:cNvSpPr txBox="1"/>
          <p:nvPr/>
        </p:nvSpPr>
        <p:spPr>
          <a:xfrm>
            <a:off x="626779" y="1502689"/>
            <a:ext cx="5241366" cy="1200329"/>
          </a:xfrm>
          <a:prstGeom prst="rect">
            <a:avLst/>
          </a:prstGeom>
          <a:noFill/>
        </p:spPr>
        <p:txBody>
          <a:bodyPr wrap="square" rtlCol="0">
            <a:spAutoFit/>
          </a:bodyPr>
          <a:lstStyle/>
          <a:p>
            <a:r>
              <a:rPr lang="fr-FR" dirty="0"/>
              <a:t>Depuis l’antiquité, l’homme s’est efforcé de créer des lampes de plus en plus performantes (torche, lampe à huile, bougie de suif, lampe à acétylène, à gaz, électrique).</a:t>
            </a:r>
          </a:p>
        </p:txBody>
      </p:sp>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pic>
        <p:nvPicPr>
          <p:cNvPr id="5" name="Image 4">
            <a:extLst>
              <a:ext uri="{FF2B5EF4-FFF2-40B4-BE49-F238E27FC236}">
                <a16:creationId xmlns:a16="http://schemas.microsoft.com/office/drawing/2014/main" id="{AA333F2B-FDAD-4407-8CE3-5A2950339B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863" y="1037773"/>
            <a:ext cx="1220490" cy="1991772"/>
          </a:xfrm>
          <a:prstGeom prst="rect">
            <a:avLst/>
          </a:prstGeom>
        </p:spPr>
      </p:pic>
      <p:pic>
        <p:nvPicPr>
          <p:cNvPr id="17" name="Image 16">
            <a:extLst>
              <a:ext uri="{FF2B5EF4-FFF2-40B4-BE49-F238E27FC236}">
                <a16:creationId xmlns:a16="http://schemas.microsoft.com/office/drawing/2014/main" id="{70C323B0-3DA3-45C0-BDC1-DFE118991A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1447" y="2656639"/>
            <a:ext cx="1681576" cy="2055716"/>
          </a:xfrm>
          <a:prstGeom prst="rect">
            <a:avLst/>
          </a:prstGeom>
        </p:spPr>
      </p:pic>
      <p:sp>
        <p:nvSpPr>
          <p:cNvPr id="18" name="Rectangle 17">
            <a:extLst>
              <a:ext uri="{FF2B5EF4-FFF2-40B4-BE49-F238E27FC236}">
                <a16:creationId xmlns:a16="http://schemas.microsoft.com/office/drawing/2014/main" id="{C68B3FCD-E6C1-4F54-A4BB-CC3F51D3CCA9}"/>
              </a:ext>
            </a:extLst>
          </p:cNvPr>
          <p:cNvSpPr/>
          <p:nvPr/>
        </p:nvSpPr>
        <p:spPr>
          <a:xfrm>
            <a:off x="2286000" y="2413338"/>
            <a:ext cx="4572000" cy="2031325"/>
          </a:xfrm>
          <a:prstGeom prst="rect">
            <a:avLst/>
          </a:prstGeom>
        </p:spPr>
        <p:txBody>
          <a:bodyPr>
            <a:spAutoFit/>
          </a:bodyPr>
          <a:lstStyle/>
          <a:p>
            <a:r>
              <a:rPr lang="fr-FR" dirty="0"/>
              <a:t>Actuellement, seules les lampes électriques sont utilisées pour l’éclairage général. Il existe aujourd’hui</a:t>
            </a:r>
          </a:p>
          <a:p>
            <a:r>
              <a:rPr lang="fr-FR" dirty="0"/>
              <a:t>plusieurs sortes de sources d’énergie lumineuse. Si l’on ne s’en tient qu’à l’éclairage nous avons 3 grandes familles qui regroupent plusieurs catégories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251985"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sz="2400" b="1" dirty="0"/>
                <a:t> 1. </a:t>
              </a:r>
              <a:r>
                <a:rPr lang="fr-FR" b="1" dirty="0"/>
                <a:t>Introduction</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3</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sp>
        <p:nvSpPr>
          <p:cNvPr id="3" name="ZoneTexte 2">
            <a:extLst>
              <a:ext uri="{FF2B5EF4-FFF2-40B4-BE49-F238E27FC236}">
                <a16:creationId xmlns:a16="http://schemas.microsoft.com/office/drawing/2014/main" id="{6B56353B-73A2-48A0-930C-07D0780FFD3D}"/>
              </a:ext>
            </a:extLst>
          </p:cNvPr>
          <p:cNvSpPr txBox="1"/>
          <p:nvPr/>
        </p:nvSpPr>
        <p:spPr>
          <a:xfrm>
            <a:off x="251521" y="1502689"/>
            <a:ext cx="4616632" cy="4247317"/>
          </a:xfrm>
          <a:prstGeom prst="rect">
            <a:avLst/>
          </a:prstGeom>
          <a:noFill/>
        </p:spPr>
        <p:txBody>
          <a:bodyPr wrap="square" rtlCol="0">
            <a:spAutoFit/>
          </a:bodyPr>
          <a:lstStyle/>
          <a:p>
            <a:r>
              <a:rPr lang="fr-FR" dirty="0"/>
              <a:t>La consommation électrique liée à l'éclairage n'est pas</a:t>
            </a:r>
          </a:p>
          <a:p>
            <a:r>
              <a:rPr lang="fr-FR" dirty="0"/>
              <a:t>négligeable. Aujourd'hui l'éclairage dans les secteurs</a:t>
            </a:r>
          </a:p>
          <a:p>
            <a:r>
              <a:rPr lang="fr-FR" dirty="0"/>
              <a:t>résidentiel et tertiaire représente 14 % de toute</a:t>
            </a:r>
          </a:p>
          <a:p>
            <a:r>
              <a:rPr lang="fr-FR" dirty="0"/>
              <a:t>l'électricité consommée dans un pays comme la France, soit la production permanente de 7 réacteurs nucléaires.</a:t>
            </a:r>
          </a:p>
          <a:p>
            <a:endParaRPr lang="fr-FR" dirty="0"/>
          </a:p>
          <a:p>
            <a:r>
              <a:rPr lang="fr-FR" b="1" dirty="0"/>
              <a:t>Quelques chiffres :</a:t>
            </a:r>
          </a:p>
          <a:p>
            <a:r>
              <a:rPr lang="fr-FR" dirty="0"/>
              <a:t>Pour un ménage, la consommation annuelle en</a:t>
            </a:r>
          </a:p>
          <a:p>
            <a:r>
              <a:rPr lang="fr-FR" dirty="0"/>
              <a:t>éclairage représente entre 400 et 600 kWh.</a:t>
            </a:r>
          </a:p>
          <a:p>
            <a:r>
              <a:rPr lang="fr-FR" dirty="0"/>
              <a:t>Ce chiffre pourrait être réduit à 150 kWh/an sans perte de confort visuel soit une consommation divisée par 3 ou 4.</a:t>
            </a:r>
          </a:p>
        </p:txBody>
      </p:sp>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pic>
        <p:nvPicPr>
          <p:cNvPr id="4" name="Image 3">
            <a:extLst>
              <a:ext uri="{FF2B5EF4-FFF2-40B4-BE49-F238E27FC236}">
                <a16:creationId xmlns:a16="http://schemas.microsoft.com/office/drawing/2014/main" id="{463AD492-028E-4861-B91B-B2C72601C525}"/>
              </a:ext>
            </a:extLst>
          </p:cNvPr>
          <p:cNvPicPr>
            <a:picLocks noChangeAspect="1"/>
          </p:cNvPicPr>
          <p:nvPr/>
        </p:nvPicPr>
        <p:blipFill>
          <a:blip r:embed="rId3"/>
          <a:stretch>
            <a:fillRect/>
          </a:stretch>
        </p:blipFill>
        <p:spPr>
          <a:xfrm>
            <a:off x="4896036" y="1621602"/>
            <a:ext cx="4247964" cy="3851824"/>
          </a:xfrm>
          <a:prstGeom prst="rect">
            <a:avLst/>
          </a:prstGeom>
        </p:spPr>
      </p:pic>
    </p:spTree>
    <p:extLst>
      <p:ext uri="{BB962C8B-B14F-4D97-AF65-F5344CB8AC3E}">
        <p14:creationId xmlns:p14="http://schemas.microsoft.com/office/powerpoint/2010/main" val="4396488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251985"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sz="2400" b="1" dirty="0"/>
                <a:t> 1. </a:t>
              </a:r>
              <a:r>
                <a:rPr lang="fr-FR" b="1" dirty="0"/>
                <a:t>Introduction</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4</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8" name="Rectangle 17">
            <a:extLst>
              <a:ext uri="{FF2B5EF4-FFF2-40B4-BE49-F238E27FC236}">
                <a16:creationId xmlns:a16="http://schemas.microsoft.com/office/drawing/2014/main" id="{C68B3FCD-E6C1-4F54-A4BB-CC3F51D3CCA9}"/>
              </a:ext>
            </a:extLst>
          </p:cNvPr>
          <p:cNvSpPr/>
          <p:nvPr/>
        </p:nvSpPr>
        <p:spPr>
          <a:xfrm>
            <a:off x="538480" y="1440521"/>
            <a:ext cx="8390004" cy="1200329"/>
          </a:xfrm>
          <a:prstGeom prst="rect">
            <a:avLst/>
          </a:prstGeom>
        </p:spPr>
        <p:txBody>
          <a:bodyPr wrap="square">
            <a:spAutoFit/>
          </a:bodyPr>
          <a:lstStyle/>
          <a:p>
            <a:r>
              <a:rPr lang="fr-FR" dirty="0"/>
              <a:t>Actuellement, seules les lampes électriques sont utilisées pour l’éclairage général. Il existe aujourd’hui</a:t>
            </a:r>
          </a:p>
          <a:p>
            <a:r>
              <a:rPr lang="fr-FR" dirty="0"/>
              <a:t>plusieurs sortes de sources d’énergie lumineuse. Si l’on ne s’en tient qu’à l’éclairage nous avons 3 grandes familles qui regroupent plusieurs catégories :</a:t>
            </a:r>
          </a:p>
        </p:txBody>
      </p:sp>
      <p:graphicFrame>
        <p:nvGraphicFramePr>
          <p:cNvPr id="4" name="Tableau 3">
            <a:extLst>
              <a:ext uri="{FF2B5EF4-FFF2-40B4-BE49-F238E27FC236}">
                <a16:creationId xmlns:a16="http://schemas.microsoft.com/office/drawing/2014/main" id="{062EE9BB-368A-445D-AA53-2A60F426AF91}"/>
              </a:ext>
            </a:extLst>
          </p:cNvPr>
          <p:cNvGraphicFramePr>
            <a:graphicFrameLocks noGrp="1"/>
          </p:cNvGraphicFramePr>
          <p:nvPr>
            <p:extLst>
              <p:ext uri="{D42A27DB-BD31-4B8C-83A1-F6EECF244321}">
                <p14:modId xmlns:p14="http://schemas.microsoft.com/office/powerpoint/2010/main" val="1569967731"/>
              </p:ext>
            </p:extLst>
          </p:nvPr>
        </p:nvGraphicFramePr>
        <p:xfrm>
          <a:off x="2314606" y="2620733"/>
          <a:ext cx="5677774" cy="3313892"/>
        </p:xfrm>
        <a:graphic>
          <a:graphicData uri="http://schemas.openxmlformats.org/drawingml/2006/table">
            <a:tbl>
              <a:tblPr/>
              <a:tblGrid>
                <a:gridCol w="2077621">
                  <a:extLst>
                    <a:ext uri="{9D8B030D-6E8A-4147-A177-3AD203B41FA5}">
                      <a16:colId xmlns:a16="http://schemas.microsoft.com/office/drawing/2014/main" val="3391667122"/>
                    </a:ext>
                  </a:extLst>
                </a:gridCol>
                <a:gridCol w="3600153">
                  <a:extLst>
                    <a:ext uri="{9D8B030D-6E8A-4147-A177-3AD203B41FA5}">
                      <a16:colId xmlns:a16="http://schemas.microsoft.com/office/drawing/2014/main" val="489038583"/>
                    </a:ext>
                  </a:extLst>
                </a:gridCol>
              </a:tblGrid>
              <a:tr h="543261">
                <a:tc>
                  <a:txBody>
                    <a:bodyPr/>
                    <a:lstStyle/>
                    <a:p>
                      <a:pPr algn="ctr" fontAlgn="ctr"/>
                      <a:r>
                        <a:rPr lang="fr-FR" sz="1800" b="1" i="0" u="none" strike="noStrike">
                          <a:solidFill>
                            <a:srgbClr val="000000"/>
                          </a:solidFill>
                          <a:effectLst/>
                          <a:latin typeface="Calibri" panose="020F0502020204030204" pitchFamily="34" charset="0"/>
                        </a:rPr>
                        <a:t>FAMILLES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a:solidFill>
                            <a:srgbClr val="000000"/>
                          </a:solidFill>
                          <a:effectLst/>
                          <a:latin typeface="Calibri" panose="020F0502020204030204" pitchFamily="34" charset="0"/>
                        </a:rPr>
                        <a:t>CATEGORIE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2964575"/>
                  </a:ext>
                </a:extLst>
              </a:tr>
              <a:tr h="543261">
                <a:tc>
                  <a:txBody>
                    <a:bodyPr/>
                    <a:lstStyle/>
                    <a:p>
                      <a:pPr algn="ctr" fontAlgn="ctr"/>
                      <a:r>
                        <a:rPr lang="fr-FR" sz="1600" b="0" i="0" u="none" strike="noStrike" dirty="0">
                          <a:solidFill>
                            <a:srgbClr val="000000"/>
                          </a:solidFill>
                          <a:effectLst/>
                          <a:latin typeface="Calibri" panose="020F0502020204030204" pitchFamily="34" charset="0"/>
                        </a:rPr>
                        <a:t>Lampes à incandescence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600" b="0" i="0" u="none" strike="noStrike">
                          <a:solidFill>
                            <a:srgbClr val="000000"/>
                          </a:solidFill>
                          <a:effectLst/>
                          <a:latin typeface="Calibri" panose="020F0502020204030204" pitchFamily="34" charset="0"/>
                        </a:rPr>
                        <a:t>La lampe standard </a:t>
                      </a:r>
                      <a:br>
                        <a:rPr lang="fr-FR" sz="1600" b="0" i="0" u="none" strike="noStrike">
                          <a:solidFill>
                            <a:srgbClr val="000000"/>
                          </a:solidFill>
                          <a:effectLst/>
                          <a:latin typeface="Calibri" panose="020F0502020204030204" pitchFamily="34" charset="0"/>
                        </a:rPr>
                      </a:br>
                      <a:r>
                        <a:rPr lang="fr-FR" sz="1600" b="0" i="0" u="none" strike="noStrike">
                          <a:solidFill>
                            <a:srgbClr val="000000"/>
                          </a:solidFill>
                          <a:effectLst/>
                          <a:latin typeface="Calibri" panose="020F0502020204030204" pitchFamily="34" charset="0"/>
                        </a:rPr>
                        <a:t>La lampe à iode (halogène)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7374917"/>
                  </a:ext>
                </a:extLst>
              </a:tr>
              <a:tr h="1684109">
                <a:tc>
                  <a:txBody>
                    <a:bodyPr/>
                    <a:lstStyle/>
                    <a:p>
                      <a:pPr algn="ctr" fontAlgn="ctr"/>
                      <a:r>
                        <a:rPr lang="fr-FR" sz="1600" b="0" i="0" u="none" strike="noStrike" dirty="0">
                          <a:solidFill>
                            <a:srgbClr val="000000"/>
                          </a:solidFill>
                          <a:effectLst/>
                          <a:latin typeface="Calibri" panose="020F0502020204030204" pitchFamily="34" charset="0"/>
                        </a:rPr>
                        <a:t>Lampes à décharge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600" b="0" i="0" u="none" strike="noStrike" dirty="0">
                          <a:solidFill>
                            <a:srgbClr val="000000"/>
                          </a:solidFill>
                          <a:effectLst/>
                          <a:latin typeface="Calibri" panose="020F0502020204030204" pitchFamily="34" charset="0"/>
                        </a:rPr>
                        <a:t>Lampe fluorescente </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Lampe Fluo compacte </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Lampe à vapeur de mercure</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 Lampe à iodure métallique </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Lampe à vapeur de sodium Basse pression </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Lampe à vapeur de sodium Haute Pression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2028878"/>
                  </a:ext>
                </a:extLst>
              </a:tr>
              <a:tr h="543261">
                <a:tc>
                  <a:txBody>
                    <a:bodyPr/>
                    <a:lstStyle/>
                    <a:p>
                      <a:pPr algn="ctr" fontAlgn="ctr"/>
                      <a:r>
                        <a:rPr lang="fr-FR" sz="1600" b="0" i="0" u="none" strike="noStrike">
                          <a:solidFill>
                            <a:srgbClr val="000000"/>
                          </a:solidFill>
                          <a:effectLst/>
                          <a:latin typeface="Calibri" panose="020F0502020204030204" pitchFamily="34" charset="0"/>
                        </a:rPr>
                        <a:t>Lampes à induction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600" b="0" i="0" u="none" strike="noStrike" dirty="0">
                          <a:solidFill>
                            <a:srgbClr val="000000"/>
                          </a:solidFill>
                          <a:effectLst/>
                          <a:latin typeface="Calibri" panose="020F0502020204030204" pitchFamily="34" charset="0"/>
                        </a:rPr>
                        <a:t>Lampes à induction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5850964"/>
                  </a:ext>
                </a:extLst>
              </a:tr>
            </a:tbl>
          </a:graphicData>
        </a:graphic>
      </p:graphicFrame>
    </p:spTree>
    <p:extLst>
      <p:ext uri="{BB962C8B-B14F-4D97-AF65-F5344CB8AC3E}">
        <p14:creationId xmlns:p14="http://schemas.microsoft.com/office/powerpoint/2010/main" val="342961490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5</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5" name="Rectangle 4">
            <a:extLst>
              <a:ext uri="{FF2B5EF4-FFF2-40B4-BE49-F238E27FC236}">
                <a16:creationId xmlns:a16="http://schemas.microsoft.com/office/drawing/2014/main" id="{F73375D0-93E2-4C70-B478-B74D3D61AF3B}"/>
              </a:ext>
            </a:extLst>
          </p:cNvPr>
          <p:cNvSpPr/>
          <p:nvPr/>
        </p:nvSpPr>
        <p:spPr>
          <a:xfrm>
            <a:off x="546871" y="1482585"/>
            <a:ext cx="4572000" cy="2308324"/>
          </a:xfrm>
          <a:prstGeom prst="rect">
            <a:avLst/>
          </a:prstGeom>
        </p:spPr>
        <p:txBody>
          <a:bodyPr>
            <a:spAutoFit/>
          </a:bodyPr>
          <a:lstStyle/>
          <a:p>
            <a:r>
              <a:rPr lang="fr-FR" dirty="0">
                <a:latin typeface="Calibri-Identity-H"/>
              </a:rPr>
              <a:t>Nous avons besoin de la lumière et ses bienfaits sur notre santé et notre psychisme ne peuvent être mis en doute.</a:t>
            </a:r>
          </a:p>
          <a:p>
            <a:r>
              <a:rPr lang="fr-FR" dirty="0">
                <a:latin typeface="Calibri-Identity-H"/>
              </a:rPr>
              <a:t>L'éclairage artificiel est dans la journée le complément de l'éclairage naturel et à la nuit tombée il en prend totalement le relais.</a:t>
            </a:r>
          </a:p>
          <a:p>
            <a:r>
              <a:rPr lang="fr-FR" dirty="0">
                <a:latin typeface="Calibri-Identity-H"/>
              </a:rPr>
              <a:t>Cet éclairage artificiel doit faire l'objet de choix judicieux et adaptés :</a:t>
            </a:r>
            <a:endParaRPr lang="fr-FR" dirty="0"/>
          </a:p>
        </p:txBody>
      </p:sp>
    </p:spTree>
    <p:extLst>
      <p:ext uri="{BB962C8B-B14F-4D97-AF65-F5344CB8AC3E}">
        <p14:creationId xmlns:p14="http://schemas.microsoft.com/office/powerpoint/2010/main" val="361978895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6</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3" name="Rectangle 2">
            <a:extLst>
              <a:ext uri="{FF2B5EF4-FFF2-40B4-BE49-F238E27FC236}">
                <a16:creationId xmlns:a16="http://schemas.microsoft.com/office/drawing/2014/main" id="{DF244C8E-9EDC-4625-83CF-0EC16E01C73D}"/>
              </a:ext>
            </a:extLst>
          </p:cNvPr>
          <p:cNvSpPr/>
          <p:nvPr/>
        </p:nvSpPr>
        <p:spPr>
          <a:xfrm>
            <a:off x="550158" y="1582340"/>
            <a:ext cx="7730253" cy="4524315"/>
          </a:xfrm>
          <a:prstGeom prst="rect">
            <a:avLst/>
          </a:prstGeom>
        </p:spPr>
        <p:txBody>
          <a:bodyPr wrap="square">
            <a:spAutoFit/>
          </a:bodyPr>
          <a:lstStyle/>
          <a:p>
            <a:r>
              <a:rPr lang="fr-FR" dirty="0">
                <a:latin typeface="Calibri-Identity-H"/>
              </a:rPr>
              <a:t>La plus part des lampes sont indiquées par des </a:t>
            </a:r>
            <a:r>
              <a:rPr lang="fr-FR" b="1" dirty="0">
                <a:latin typeface="Calibri-Identity-H"/>
              </a:rPr>
              <a:t>watts</a:t>
            </a:r>
            <a:r>
              <a:rPr lang="fr-FR" dirty="0">
                <a:latin typeface="Calibri-Identity-H"/>
              </a:rPr>
              <a:t> (W). Avec l'apparition des diodes électroluminescentes, une nouvelle unité</a:t>
            </a:r>
          </a:p>
          <a:p>
            <a:r>
              <a:rPr lang="fr-FR" dirty="0">
                <a:latin typeface="Calibri-Identity-H"/>
              </a:rPr>
              <a:t>de mesure apparaît, le </a:t>
            </a:r>
            <a:r>
              <a:rPr lang="fr-FR" b="1" dirty="0">
                <a:latin typeface="Calibri-Identity-H"/>
              </a:rPr>
              <a:t>lumen</a:t>
            </a:r>
            <a:r>
              <a:rPr lang="fr-FR" dirty="0">
                <a:latin typeface="Calibri-Identity-H"/>
              </a:rPr>
              <a:t>. Là où les watts mesurent la puissance de l'énergie dégagée par la lumière, les lumens mesurent directement le rendement lumineux.</a:t>
            </a:r>
          </a:p>
          <a:p>
            <a:endParaRPr lang="fr-FR" dirty="0">
              <a:latin typeface="Calibri-Identity-H"/>
            </a:endParaRPr>
          </a:p>
          <a:p>
            <a:r>
              <a:rPr lang="fr-FR" b="1" dirty="0">
                <a:latin typeface="Calibri-Identity-H"/>
              </a:rPr>
              <a:t>Watts et lumens </a:t>
            </a:r>
            <a:r>
              <a:rPr lang="fr-FR" dirty="0">
                <a:latin typeface="Calibri-Identity-H"/>
              </a:rPr>
              <a:t>: quelle différence ?</a:t>
            </a:r>
          </a:p>
          <a:p>
            <a:endParaRPr lang="fr-FR" dirty="0">
              <a:latin typeface="Calibri-Identity-H"/>
            </a:endParaRPr>
          </a:p>
          <a:p>
            <a:r>
              <a:rPr lang="fr-FR" dirty="0">
                <a:latin typeface="Calibri-Identity-H"/>
              </a:rPr>
              <a:t>Pour choisir la puissance de notre éclairage, jusqu’à 2006, seul le nombre de watts qu’indiquait l’emballage d’une ampoule nous permettait de choisir .</a:t>
            </a:r>
          </a:p>
          <a:p>
            <a:endParaRPr lang="fr-FR" dirty="0">
              <a:latin typeface="Calibri-Identity-H"/>
            </a:endParaRPr>
          </a:p>
          <a:p>
            <a:r>
              <a:rPr lang="fr-FR" dirty="0">
                <a:latin typeface="Calibri-Identity-H"/>
              </a:rPr>
              <a:t>Et donc avant :</a:t>
            </a:r>
            <a:r>
              <a:rPr lang="fr-FR" i="1" dirty="0"/>
              <a:t>Plus l’éclairage était puissant (Watt), plus l'énergie consommée était grande et plus le nombre de watts était élevé.</a:t>
            </a:r>
          </a:p>
          <a:p>
            <a:endParaRPr lang="fr-FR" i="1" dirty="0"/>
          </a:p>
          <a:p>
            <a:r>
              <a:rPr lang="fr-FR" dirty="0"/>
              <a:t>Maintenant, de nouvelles ampoules permettent aujourd'hui de produire beaucoup plus de lumière en consommant beaucoup moins d'énergie.</a:t>
            </a:r>
          </a:p>
        </p:txBody>
      </p:sp>
    </p:spTree>
    <p:extLst>
      <p:ext uri="{BB962C8B-B14F-4D97-AF65-F5344CB8AC3E}">
        <p14:creationId xmlns:p14="http://schemas.microsoft.com/office/powerpoint/2010/main" val="4460544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7</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63314" y="1562407"/>
            <a:ext cx="2621733"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786478" y="1593765"/>
            <a:ext cx="2498569" cy="369332"/>
          </a:xfrm>
          <a:prstGeom prst="rect">
            <a:avLst/>
          </a:prstGeom>
        </p:spPr>
        <p:txBody>
          <a:bodyPr wrap="none">
            <a:spAutoFit/>
          </a:bodyPr>
          <a:lstStyle/>
          <a:p>
            <a:r>
              <a:rPr lang="fr-FR" b="1" dirty="0">
                <a:solidFill>
                  <a:schemeClr val="bg1"/>
                </a:solidFill>
              </a:rPr>
              <a:t>2.1. </a:t>
            </a:r>
            <a:r>
              <a:rPr lang="fr-FR" b="1" i="1" dirty="0">
                <a:solidFill>
                  <a:schemeClr val="bg1"/>
                </a:solidFill>
              </a:rPr>
              <a:t>Efficacité lumineuse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575556" y="2177085"/>
            <a:ext cx="5040560" cy="2585323"/>
          </a:xfrm>
          <a:prstGeom prst="rect">
            <a:avLst/>
          </a:prstGeom>
        </p:spPr>
        <p:txBody>
          <a:bodyPr wrap="square">
            <a:spAutoFit/>
          </a:bodyPr>
          <a:lstStyle/>
          <a:p>
            <a:r>
              <a:rPr lang="fr-FR" dirty="0">
                <a:solidFill>
                  <a:srgbClr val="000000"/>
                </a:solidFill>
                <a:latin typeface="Calibri-Identity-H"/>
              </a:rPr>
              <a:t>On évalue la qualité énergétique d'une lampe par l’Efficacité lumineuse (en lm/W) définie comme le rapport du </a:t>
            </a:r>
            <a:r>
              <a:rPr lang="fr-FR" dirty="0">
                <a:solidFill>
                  <a:srgbClr val="FF0000"/>
                </a:solidFill>
                <a:latin typeface="Calibri-Identity-H"/>
              </a:rPr>
              <a:t>flux lumineux </a:t>
            </a:r>
            <a:r>
              <a:rPr lang="fr-FR" dirty="0">
                <a:solidFill>
                  <a:srgbClr val="000000"/>
                </a:solidFill>
                <a:latin typeface="Calibri-Identity-H"/>
              </a:rPr>
              <a:t> par la </a:t>
            </a:r>
            <a:r>
              <a:rPr lang="fr-FR" dirty="0">
                <a:solidFill>
                  <a:srgbClr val="FF0000"/>
                </a:solidFill>
                <a:latin typeface="Calibri-Identity-H"/>
              </a:rPr>
              <a:t>puissance </a:t>
            </a:r>
            <a:r>
              <a:rPr lang="fr-FR" dirty="0">
                <a:solidFill>
                  <a:srgbClr val="000000"/>
                </a:solidFill>
                <a:latin typeface="Calibri-Identity-H"/>
              </a:rPr>
              <a:t>électrique consommée pour produire cette lumière (en Watt).</a:t>
            </a:r>
          </a:p>
          <a:p>
            <a:endParaRPr lang="fr-FR" dirty="0">
              <a:solidFill>
                <a:srgbClr val="000000"/>
              </a:solidFill>
              <a:latin typeface="Calibri-Identity-H"/>
            </a:endParaRPr>
          </a:p>
          <a:p>
            <a:r>
              <a:rPr lang="fr-FR" dirty="0">
                <a:solidFill>
                  <a:srgbClr val="000000"/>
                </a:solidFill>
                <a:latin typeface="Calibri-Identity-H"/>
              </a:rPr>
              <a:t>Exemple  : </a:t>
            </a:r>
          </a:p>
          <a:p>
            <a:r>
              <a:rPr lang="fr-FR" dirty="0">
                <a:solidFill>
                  <a:srgbClr val="000000"/>
                </a:solidFill>
                <a:latin typeface="Calibri-Identity-H"/>
              </a:rPr>
              <a:t>Ampoule à incandescence produit environ 20l m/W</a:t>
            </a:r>
          </a:p>
          <a:p>
            <a:r>
              <a:rPr lang="fr-FR" dirty="0">
                <a:solidFill>
                  <a:srgbClr val="000000"/>
                </a:solidFill>
                <a:latin typeface="Calibri-Identity-H"/>
              </a:rPr>
              <a:t>Une LED peut atteindre les 100lm/W. </a:t>
            </a:r>
            <a:endParaRPr lang="fr-FR" dirty="0"/>
          </a:p>
        </p:txBody>
      </p:sp>
    </p:spTree>
    <p:extLst>
      <p:ext uri="{BB962C8B-B14F-4D97-AF65-F5344CB8AC3E}">
        <p14:creationId xmlns:p14="http://schemas.microsoft.com/office/powerpoint/2010/main" val="362587864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8</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63314" y="1562407"/>
            <a:ext cx="2621733"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786478" y="1593765"/>
            <a:ext cx="2606355" cy="369332"/>
          </a:xfrm>
          <a:prstGeom prst="rect">
            <a:avLst/>
          </a:prstGeom>
        </p:spPr>
        <p:txBody>
          <a:bodyPr wrap="none">
            <a:spAutoFit/>
          </a:bodyPr>
          <a:lstStyle/>
          <a:p>
            <a:r>
              <a:rPr lang="fr-FR" b="1" dirty="0">
                <a:solidFill>
                  <a:schemeClr val="bg1"/>
                </a:solidFill>
              </a:rPr>
              <a:t>2.2. </a:t>
            </a:r>
            <a:r>
              <a:rPr lang="fr-FR" b="1" i="1" dirty="0">
                <a:solidFill>
                  <a:schemeClr val="bg1"/>
                </a:solidFill>
              </a:rPr>
              <a:t>La qualité de lumière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575556" y="2177085"/>
            <a:ext cx="5040560" cy="3416320"/>
          </a:xfrm>
          <a:prstGeom prst="rect">
            <a:avLst/>
          </a:prstGeom>
        </p:spPr>
        <p:txBody>
          <a:bodyPr wrap="square">
            <a:spAutoFit/>
          </a:bodyPr>
          <a:lstStyle/>
          <a:p>
            <a:r>
              <a:rPr lang="fr-FR" dirty="0"/>
              <a:t>L’Indice de Rendu des Couleurs (I.R.C) indique l’aptitude d’une lampe à faire ressortir toutes les nuances de couleurs. </a:t>
            </a:r>
          </a:p>
          <a:p>
            <a:r>
              <a:rPr lang="fr-FR" dirty="0"/>
              <a:t>Or, les lampes à incandescence et les halogènes atteignent généralement un excellent</a:t>
            </a:r>
          </a:p>
          <a:p>
            <a:r>
              <a:rPr lang="fr-FR" dirty="0"/>
              <a:t>IRC : supérieur à 90% pour les premières et 100 % pour les secondes. Par contre,</a:t>
            </a:r>
          </a:p>
          <a:p>
            <a:r>
              <a:rPr lang="fr-FR" dirty="0"/>
              <a:t>certaines lampes fluocompactes peinent à atteindre un IRC agréable. Pour obtenir un</a:t>
            </a:r>
          </a:p>
          <a:p>
            <a:r>
              <a:rPr lang="fr-FR" dirty="0"/>
              <a:t>résultat probant, les spécialistes préconisent les lampes affichant un IRC supérieur à</a:t>
            </a:r>
          </a:p>
          <a:p>
            <a:r>
              <a:rPr lang="fr-FR" dirty="0"/>
              <a:t>85 %.</a:t>
            </a:r>
          </a:p>
        </p:txBody>
      </p:sp>
    </p:spTree>
    <p:extLst>
      <p:ext uri="{BB962C8B-B14F-4D97-AF65-F5344CB8AC3E}">
        <p14:creationId xmlns:p14="http://schemas.microsoft.com/office/powerpoint/2010/main" val="244647028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9</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63314" y="1562407"/>
            <a:ext cx="5607101"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786478" y="1593765"/>
            <a:ext cx="5483937" cy="369332"/>
          </a:xfrm>
          <a:prstGeom prst="rect">
            <a:avLst/>
          </a:prstGeom>
        </p:spPr>
        <p:txBody>
          <a:bodyPr wrap="none">
            <a:spAutoFit/>
          </a:bodyPr>
          <a:lstStyle/>
          <a:p>
            <a:r>
              <a:rPr lang="fr-FR" b="1" dirty="0">
                <a:solidFill>
                  <a:schemeClr val="bg1"/>
                </a:solidFill>
              </a:rPr>
              <a:t>2.3. Couleur de la lumière ou la température de couleur</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663314" y="2155853"/>
            <a:ext cx="8172400" cy="923330"/>
          </a:xfrm>
          <a:prstGeom prst="rect">
            <a:avLst/>
          </a:prstGeom>
        </p:spPr>
        <p:txBody>
          <a:bodyPr wrap="square">
            <a:spAutoFit/>
          </a:bodyPr>
          <a:lstStyle/>
          <a:p>
            <a:r>
              <a:rPr lang="fr-FR" dirty="0"/>
              <a:t>La température de couleur donnée en KELVIN (K) ou la couleur de la lumière </a:t>
            </a:r>
            <a:r>
              <a:rPr lang="fr-FR" b="1" dirty="0"/>
              <a:t>suivant le spectre des couleurs  ( du jaune au bleu) </a:t>
            </a:r>
            <a:r>
              <a:rPr lang="fr-FR" dirty="0"/>
              <a:t>et indique si la lumière blanche est chaude (</a:t>
            </a:r>
            <a:r>
              <a:rPr lang="fr-FR" b="1" dirty="0"/>
              <a:t>2700K</a:t>
            </a:r>
            <a:r>
              <a:rPr lang="fr-FR" dirty="0"/>
              <a:t>) ou froide (</a:t>
            </a:r>
            <a:r>
              <a:rPr lang="fr-FR" b="1" dirty="0"/>
              <a:t>5000K</a:t>
            </a:r>
            <a:r>
              <a:rPr lang="fr-FR" dirty="0"/>
              <a:t>).</a:t>
            </a:r>
          </a:p>
        </p:txBody>
      </p:sp>
      <p:pic>
        <p:nvPicPr>
          <p:cNvPr id="6" name="Image 5">
            <a:extLst>
              <a:ext uri="{FF2B5EF4-FFF2-40B4-BE49-F238E27FC236}">
                <a16:creationId xmlns:a16="http://schemas.microsoft.com/office/drawing/2014/main" id="{68F8C62F-3567-499E-8F85-73F072CA1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3059207"/>
            <a:ext cx="7236804" cy="2899042"/>
          </a:xfrm>
          <a:prstGeom prst="rect">
            <a:avLst/>
          </a:prstGeom>
        </p:spPr>
      </p:pic>
    </p:spTree>
    <p:extLst>
      <p:ext uri="{BB962C8B-B14F-4D97-AF65-F5344CB8AC3E}">
        <p14:creationId xmlns:p14="http://schemas.microsoft.com/office/powerpoint/2010/main" val="420346675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10</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63314" y="1562407"/>
            <a:ext cx="5607101"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786478" y="1593765"/>
            <a:ext cx="2661754" cy="369332"/>
          </a:xfrm>
          <a:prstGeom prst="rect">
            <a:avLst/>
          </a:prstGeom>
        </p:spPr>
        <p:txBody>
          <a:bodyPr wrap="none">
            <a:spAutoFit/>
          </a:bodyPr>
          <a:lstStyle/>
          <a:p>
            <a:r>
              <a:rPr lang="fr-FR" b="1" dirty="0">
                <a:solidFill>
                  <a:schemeClr val="bg1"/>
                </a:solidFill>
              </a:rPr>
              <a:t>2.3. Efficacité énergétique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244116" y="2157018"/>
            <a:ext cx="6026299" cy="3970318"/>
          </a:xfrm>
          <a:prstGeom prst="rect">
            <a:avLst/>
          </a:prstGeom>
        </p:spPr>
        <p:txBody>
          <a:bodyPr wrap="square">
            <a:spAutoFit/>
          </a:bodyPr>
          <a:lstStyle/>
          <a:p>
            <a:r>
              <a:rPr lang="fr-FR" dirty="0"/>
              <a:t>L’Etiquette-énergie, obligatoire pour les lampes de plus de 4 watts, affiche quatre informations obligatoires et à ne surtout pas négliger :</a:t>
            </a:r>
          </a:p>
          <a:p>
            <a:pPr marL="285750" indent="-285750">
              <a:buFontTx/>
              <a:buChar char="-"/>
            </a:pPr>
            <a:r>
              <a:rPr lang="fr-FR" dirty="0"/>
              <a:t>Efficacité énergétique : lettre de A à G, du plus au moins performant. (Ampoule fluo compacte (A), à incandescence (E), les halogènes (Cà G)</a:t>
            </a:r>
          </a:p>
          <a:p>
            <a:pPr marL="285750" indent="-285750">
              <a:buFontTx/>
              <a:buChar char="-"/>
            </a:pPr>
            <a:endParaRPr lang="fr-FR" dirty="0"/>
          </a:p>
          <a:p>
            <a:pPr marL="285750" indent="-285750">
              <a:buFontTx/>
              <a:buChar char="-"/>
            </a:pPr>
            <a:r>
              <a:rPr lang="fr-FR" dirty="0"/>
              <a:t>Flux lumineux : un chiffre indiquant la quantité de lumière diffusée en lumens.</a:t>
            </a:r>
          </a:p>
          <a:p>
            <a:pPr marL="285750" indent="-285750">
              <a:buFontTx/>
              <a:buChar char="-"/>
            </a:pPr>
            <a:endParaRPr lang="fr-FR" dirty="0"/>
          </a:p>
          <a:p>
            <a:pPr marL="285750" indent="-285750">
              <a:buFontTx/>
              <a:buChar char="-"/>
            </a:pPr>
            <a:r>
              <a:rPr lang="fr-FR" dirty="0"/>
              <a:t>La puissance en Watt</a:t>
            </a:r>
          </a:p>
          <a:p>
            <a:pPr marL="285750" indent="-285750">
              <a:buFontTx/>
              <a:buChar char="-"/>
            </a:pPr>
            <a:endParaRPr lang="fr-FR" dirty="0"/>
          </a:p>
          <a:p>
            <a:pPr marL="285750" indent="-285750">
              <a:buFontTx/>
              <a:buChar char="-"/>
            </a:pPr>
            <a:r>
              <a:rPr lang="fr-FR" dirty="0"/>
              <a:t>La durée de vie en heures, une ampoule est utilisée en moyennes 3 heures par jour soit 1000 heures par an.</a:t>
            </a:r>
          </a:p>
        </p:txBody>
      </p:sp>
    </p:spTree>
    <p:extLst>
      <p:ext uri="{BB962C8B-B14F-4D97-AF65-F5344CB8AC3E}">
        <p14:creationId xmlns:p14="http://schemas.microsoft.com/office/powerpoint/2010/main" val="56328901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2. Comment choisir sa technologie d’éclairage</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11</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63314" y="1562407"/>
            <a:ext cx="5607101"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786478" y="1593765"/>
            <a:ext cx="2661754" cy="369332"/>
          </a:xfrm>
          <a:prstGeom prst="rect">
            <a:avLst/>
          </a:prstGeom>
        </p:spPr>
        <p:txBody>
          <a:bodyPr wrap="none">
            <a:spAutoFit/>
          </a:bodyPr>
          <a:lstStyle/>
          <a:p>
            <a:r>
              <a:rPr lang="fr-FR" b="1" dirty="0">
                <a:solidFill>
                  <a:schemeClr val="bg1"/>
                </a:solidFill>
              </a:rPr>
              <a:t>2.3. Efficacité énergétique</a:t>
            </a:r>
            <a:endParaRPr lang="fr-FR" dirty="0">
              <a:solidFill>
                <a:schemeClr val="bg1"/>
              </a:solidFill>
            </a:endParaRPr>
          </a:p>
        </p:txBody>
      </p:sp>
      <p:pic>
        <p:nvPicPr>
          <p:cNvPr id="3" name="Image 2">
            <a:extLst>
              <a:ext uri="{FF2B5EF4-FFF2-40B4-BE49-F238E27FC236}">
                <a16:creationId xmlns:a16="http://schemas.microsoft.com/office/drawing/2014/main" id="{74A570EC-F078-4C17-AD70-389FB2BF6A50}"/>
              </a:ext>
            </a:extLst>
          </p:cNvPr>
          <p:cNvPicPr>
            <a:picLocks noChangeAspect="1"/>
          </p:cNvPicPr>
          <p:nvPr/>
        </p:nvPicPr>
        <p:blipFill>
          <a:blip r:embed="rId3"/>
          <a:stretch>
            <a:fillRect/>
          </a:stretch>
        </p:blipFill>
        <p:spPr>
          <a:xfrm>
            <a:off x="1002534" y="2055053"/>
            <a:ext cx="8008899" cy="3899395"/>
          </a:xfrm>
          <a:prstGeom prst="rect">
            <a:avLst/>
          </a:prstGeom>
        </p:spPr>
      </p:pic>
    </p:spTree>
    <p:extLst>
      <p:ext uri="{BB962C8B-B14F-4D97-AF65-F5344CB8AC3E}">
        <p14:creationId xmlns:p14="http://schemas.microsoft.com/office/powerpoint/2010/main" val="374421151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12</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3164762"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3062313" cy="369332"/>
          </a:xfrm>
          <a:prstGeom prst="rect">
            <a:avLst/>
          </a:prstGeom>
        </p:spPr>
        <p:txBody>
          <a:bodyPr wrap="none">
            <a:spAutoFit/>
          </a:bodyPr>
          <a:lstStyle/>
          <a:p>
            <a:r>
              <a:rPr lang="fr-FR" b="1" dirty="0">
                <a:solidFill>
                  <a:schemeClr val="bg1"/>
                </a:solidFill>
              </a:rPr>
              <a:t>3.1. La lampe à incandescence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234810" y="1954767"/>
            <a:ext cx="6026299" cy="1477328"/>
          </a:xfrm>
          <a:prstGeom prst="rect">
            <a:avLst/>
          </a:prstGeom>
        </p:spPr>
        <p:txBody>
          <a:bodyPr wrap="square">
            <a:spAutoFit/>
          </a:bodyPr>
          <a:lstStyle/>
          <a:p>
            <a:r>
              <a:rPr lang="fr-FR" b="1" i="1" dirty="0"/>
              <a:t>Principe </a:t>
            </a:r>
            <a:r>
              <a:rPr lang="fr-FR" i="1" dirty="0"/>
              <a:t>:</a:t>
            </a:r>
          </a:p>
          <a:p>
            <a:r>
              <a:rPr lang="fr-FR" dirty="0"/>
              <a:t>Un filament conducteur est chauffé à </a:t>
            </a:r>
            <a:r>
              <a:rPr lang="fr-FR" b="1" dirty="0"/>
              <a:t>blanc </a:t>
            </a:r>
            <a:r>
              <a:rPr lang="fr-FR" dirty="0"/>
              <a:t>par un courant électrique, sous vide, dans une ampoule de verre. L’énergie électrique est transformée en énergie </a:t>
            </a:r>
            <a:r>
              <a:rPr lang="fr-FR" b="1" dirty="0"/>
              <a:t>calorifique </a:t>
            </a:r>
            <a:r>
              <a:rPr lang="fr-FR" dirty="0"/>
              <a:t>; du fait de la haute température, il y a production d’énergie </a:t>
            </a:r>
            <a:r>
              <a:rPr lang="fr-FR" b="1" dirty="0"/>
              <a:t>lumineuse.</a:t>
            </a:r>
            <a:endParaRPr lang="fr-FR" dirty="0"/>
          </a:p>
        </p:txBody>
      </p:sp>
      <p:sp>
        <p:nvSpPr>
          <p:cNvPr id="3" name="Rectangle 2">
            <a:extLst>
              <a:ext uri="{FF2B5EF4-FFF2-40B4-BE49-F238E27FC236}">
                <a16:creationId xmlns:a16="http://schemas.microsoft.com/office/drawing/2014/main" id="{3C41F1E6-B224-45A1-966C-8C88E01BAF17}"/>
              </a:ext>
            </a:extLst>
          </p:cNvPr>
          <p:cNvSpPr/>
          <p:nvPr/>
        </p:nvSpPr>
        <p:spPr>
          <a:xfrm>
            <a:off x="254368" y="3426762"/>
            <a:ext cx="6026298" cy="1477328"/>
          </a:xfrm>
          <a:prstGeom prst="rect">
            <a:avLst/>
          </a:prstGeom>
        </p:spPr>
        <p:txBody>
          <a:bodyPr wrap="square">
            <a:spAutoFit/>
          </a:bodyPr>
          <a:lstStyle/>
          <a:p>
            <a:r>
              <a:rPr lang="fr-FR" b="1" i="1" dirty="0">
                <a:solidFill>
                  <a:srgbClr val="000000"/>
                </a:solidFill>
              </a:rPr>
              <a:t>Constitution :</a:t>
            </a:r>
          </a:p>
          <a:p>
            <a:r>
              <a:rPr lang="fr-FR" dirty="0">
                <a:solidFill>
                  <a:srgbClr val="000000"/>
                </a:solidFill>
                <a:latin typeface="TimesNewRomanPSMT-Identity-H"/>
              </a:rPr>
              <a:t>Une lampe à incandescence est constituée essentiellement d’un </a:t>
            </a:r>
            <a:r>
              <a:rPr lang="fr-FR" b="1" dirty="0">
                <a:solidFill>
                  <a:srgbClr val="FF0000"/>
                </a:solidFill>
                <a:latin typeface="TimesNewRomanPS-BoldMT-Identity-H"/>
              </a:rPr>
              <a:t>filament </a:t>
            </a:r>
            <a:r>
              <a:rPr lang="fr-FR" dirty="0">
                <a:solidFill>
                  <a:srgbClr val="000000"/>
                </a:solidFill>
                <a:latin typeface="TimesNewRomanPSMT-Identity-H"/>
              </a:rPr>
              <a:t>en </a:t>
            </a:r>
            <a:r>
              <a:rPr lang="fr-FR" b="1" dirty="0">
                <a:solidFill>
                  <a:srgbClr val="FF0000"/>
                </a:solidFill>
                <a:latin typeface="TimesNewRomanPSMT-Identity-H"/>
              </a:rPr>
              <a:t>tungstène</a:t>
            </a:r>
            <a:r>
              <a:rPr lang="fr-FR" dirty="0">
                <a:solidFill>
                  <a:srgbClr val="000000"/>
                </a:solidFill>
                <a:latin typeface="TimesNewRomanPSMT-Identity-H"/>
              </a:rPr>
              <a:t>, porté à une température très élevée, de </a:t>
            </a:r>
            <a:r>
              <a:rPr lang="fr-FR" b="1" dirty="0">
                <a:solidFill>
                  <a:srgbClr val="FF0000"/>
                </a:solidFill>
                <a:latin typeface="TimesNewRomanPS-BoldMT-Identity-H"/>
              </a:rPr>
              <a:t>2400°C</a:t>
            </a:r>
            <a:r>
              <a:rPr lang="fr-FR" dirty="0">
                <a:solidFill>
                  <a:srgbClr val="000000"/>
                </a:solidFill>
                <a:latin typeface="TimesNewRomanPSMT-Identity-H"/>
              </a:rPr>
              <a:t>. Le tungstène est choisi pour sa température de fusion</a:t>
            </a:r>
          </a:p>
          <a:p>
            <a:r>
              <a:rPr lang="fr-FR" dirty="0">
                <a:solidFill>
                  <a:srgbClr val="000000"/>
                </a:solidFill>
                <a:latin typeface="TimesNewRomanPSMT-Identity-H"/>
              </a:rPr>
              <a:t>élevée : 3655°C.</a:t>
            </a:r>
            <a:endParaRPr lang="fr-FR" dirty="0"/>
          </a:p>
        </p:txBody>
      </p:sp>
      <p:sp>
        <p:nvSpPr>
          <p:cNvPr id="6" name="Rectangle 5">
            <a:extLst>
              <a:ext uri="{FF2B5EF4-FFF2-40B4-BE49-F238E27FC236}">
                <a16:creationId xmlns:a16="http://schemas.microsoft.com/office/drawing/2014/main" id="{958BD8C0-8916-414B-8C4D-264CC57C62EA}"/>
              </a:ext>
            </a:extLst>
          </p:cNvPr>
          <p:cNvSpPr/>
          <p:nvPr/>
        </p:nvSpPr>
        <p:spPr>
          <a:xfrm>
            <a:off x="251519" y="4956345"/>
            <a:ext cx="6009589" cy="923330"/>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Pour éviter que le </a:t>
            </a:r>
            <a:r>
              <a:rPr lang="fr-FR" b="1" dirty="0">
                <a:solidFill>
                  <a:srgbClr val="FF0000"/>
                </a:solidFill>
                <a:latin typeface="Times New Roman" panose="02020603050405020304" pitchFamily="18" charset="0"/>
                <a:cs typeface="Times New Roman" panose="02020603050405020304" pitchFamily="18" charset="0"/>
              </a:rPr>
              <a:t>filament se consume</a:t>
            </a:r>
            <a:r>
              <a:rPr lang="fr-FR" dirty="0">
                <a:solidFill>
                  <a:srgbClr val="000000"/>
                </a:solidFill>
                <a:latin typeface="Times New Roman" panose="02020603050405020304" pitchFamily="18" charset="0"/>
                <a:cs typeface="Times New Roman" panose="02020603050405020304" pitchFamily="18" charset="0"/>
              </a:rPr>
              <a:t>, on place celui-ci à l’abri de l’</a:t>
            </a:r>
            <a:r>
              <a:rPr lang="fr-FR" b="1" dirty="0">
                <a:solidFill>
                  <a:srgbClr val="FF0000"/>
                </a:solidFill>
                <a:latin typeface="Times New Roman" panose="02020603050405020304" pitchFamily="18" charset="0"/>
                <a:cs typeface="Times New Roman" panose="02020603050405020304" pitchFamily="18" charset="0"/>
              </a:rPr>
              <a:t>oxygène de l’air</a:t>
            </a:r>
            <a:r>
              <a:rPr lang="fr-FR" b="1" dirty="0">
                <a:solidFill>
                  <a:srgbClr val="000000"/>
                </a:solidFill>
                <a:latin typeface="Times New Roman" panose="02020603050405020304" pitchFamily="18" charset="0"/>
                <a:cs typeface="Times New Roman" panose="02020603050405020304" pitchFamily="18" charset="0"/>
              </a:rPr>
              <a:t> </a:t>
            </a:r>
            <a:r>
              <a:rPr lang="fr-FR" dirty="0">
                <a:solidFill>
                  <a:srgbClr val="000000"/>
                </a:solidFill>
                <a:latin typeface="Times New Roman" panose="02020603050405020304" pitchFamily="18" charset="0"/>
                <a:cs typeface="Times New Roman" panose="02020603050405020304" pitchFamily="18" charset="0"/>
              </a:rPr>
              <a:t>dans une ampoule contenant un </a:t>
            </a:r>
            <a:r>
              <a:rPr lang="fr-FR" b="1" dirty="0">
                <a:solidFill>
                  <a:srgbClr val="FF0000"/>
                </a:solidFill>
                <a:latin typeface="Times New Roman" panose="02020603050405020304" pitchFamily="18" charset="0"/>
                <a:cs typeface="Times New Roman" panose="02020603050405020304" pitchFamily="18" charset="0"/>
              </a:rPr>
              <a:t>gaz inerte</a:t>
            </a:r>
            <a:r>
              <a:rPr lang="fr-FR" dirty="0">
                <a:solidFill>
                  <a:srgbClr val="000000"/>
                </a:solidFill>
                <a:latin typeface="Times New Roman" panose="02020603050405020304" pitchFamily="18" charset="0"/>
                <a:cs typeface="Times New Roman" panose="02020603050405020304" pitchFamily="18" charset="0"/>
              </a:rPr>
              <a:t> (argon-azote ou krypton-azote).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413618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13</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1832613"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1896481" cy="369332"/>
          </a:xfrm>
          <a:prstGeom prst="rect">
            <a:avLst/>
          </a:prstGeom>
        </p:spPr>
        <p:txBody>
          <a:bodyPr wrap="none">
            <a:spAutoFit/>
          </a:bodyPr>
          <a:lstStyle/>
          <a:p>
            <a:r>
              <a:rPr lang="fr-FR" b="1" dirty="0">
                <a:solidFill>
                  <a:schemeClr val="bg1"/>
                </a:solidFill>
              </a:rPr>
              <a:t>3.1.1. Vocabulaire</a:t>
            </a:r>
            <a:endParaRPr lang="fr-FR" dirty="0">
              <a:solidFill>
                <a:schemeClr val="bg1"/>
              </a:solidFill>
            </a:endParaRPr>
          </a:p>
        </p:txBody>
      </p:sp>
      <p:pic>
        <p:nvPicPr>
          <p:cNvPr id="8" name="Image 7">
            <a:extLst>
              <a:ext uri="{FF2B5EF4-FFF2-40B4-BE49-F238E27FC236}">
                <a16:creationId xmlns:a16="http://schemas.microsoft.com/office/drawing/2014/main" id="{9C4904C4-C2C1-480B-868D-C27E9ACBD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460006"/>
            <a:ext cx="2921000" cy="4489450"/>
          </a:xfrm>
          <a:prstGeom prst="rect">
            <a:avLst/>
          </a:prstGeom>
        </p:spPr>
      </p:pic>
      <p:sp>
        <p:nvSpPr>
          <p:cNvPr id="11" name="ZoneTexte 10">
            <a:extLst>
              <a:ext uri="{FF2B5EF4-FFF2-40B4-BE49-F238E27FC236}">
                <a16:creationId xmlns:a16="http://schemas.microsoft.com/office/drawing/2014/main" id="{44DD7769-BF33-4538-8E76-BB546889BBB7}"/>
              </a:ext>
            </a:extLst>
          </p:cNvPr>
          <p:cNvSpPr txBox="1"/>
          <p:nvPr/>
        </p:nvSpPr>
        <p:spPr>
          <a:xfrm>
            <a:off x="6640057" y="2168860"/>
            <a:ext cx="2772308" cy="369332"/>
          </a:xfrm>
          <a:prstGeom prst="rect">
            <a:avLst/>
          </a:prstGeom>
          <a:noFill/>
        </p:spPr>
        <p:txBody>
          <a:bodyPr wrap="square" rtlCol="0">
            <a:spAutoFit/>
          </a:bodyPr>
          <a:lstStyle/>
          <a:p>
            <a:r>
              <a:rPr lang="fr-FR" i="1" dirty="0">
                <a:latin typeface="Comic Sans MS" panose="030F0702030302020204" pitchFamily="66" charset="0"/>
              </a:rPr>
              <a:t>Filament de tungstène</a:t>
            </a:r>
          </a:p>
        </p:txBody>
      </p:sp>
      <p:sp>
        <p:nvSpPr>
          <p:cNvPr id="16" name="Rectangle 15">
            <a:extLst>
              <a:ext uri="{FF2B5EF4-FFF2-40B4-BE49-F238E27FC236}">
                <a16:creationId xmlns:a16="http://schemas.microsoft.com/office/drawing/2014/main" id="{384ED46A-30F8-49D4-ABEB-BD17562655EE}"/>
              </a:ext>
            </a:extLst>
          </p:cNvPr>
          <p:cNvSpPr/>
          <p:nvPr/>
        </p:nvSpPr>
        <p:spPr>
          <a:xfrm>
            <a:off x="6400012" y="1750585"/>
            <a:ext cx="2744662" cy="369332"/>
          </a:xfrm>
          <a:prstGeom prst="rect">
            <a:avLst/>
          </a:prstGeom>
        </p:spPr>
        <p:txBody>
          <a:bodyPr wrap="none">
            <a:spAutoFit/>
          </a:bodyPr>
          <a:lstStyle/>
          <a:p>
            <a:r>
              <a:rPr lang="fr-FR" i="1" dirty="0">
                <a:solidFill>
                  <a:srgbClr val="000000"/>
                </a:solidFill>
                <a:latin typeface="Comic Sans MS" panose="030F0702030302020204" pitchFamily="66" charset="0"/>
              </a:rPr>
              <a:t>Atmosphère vide au gaz</a:t>
            </a:r>
            <a:endParaRPr lang="fr-FR" dirty="0"/>
          </a:p>
        </p:txBody>
      </p:sp>
      <p:sp>
        <p:nvSpPr>
          <p:cNvPr id="17" name="Rectangle 16">
            <a:extLst>
              <a:ext uri="{FF2B5EF4-FFF2-40B4-BE49-F238E27FC236}">
                <a16:creationId xmlns:a16="http://schemas.microsoft.com/office/drawing/2014/main" id="{5FCD77DD-88F7-4C5B-922A-6B5E3EA61A32}"/>
              </a:ext>
            </a:extLst>
          </p:cNvPr>
          <p:cNvSpPr/>
          <p:nvPr/>
        </p:nvSpPr>
        <p:spPr>
          <a:xfrm>
            <a:off x="6553200" y="3456217"/>
            <a:ext cx="1603324" cy="369332"/>
          </a:xfrm>
          <a:prstGeom prst="rect">
            <a:avLst/>
          </a:prstGeom>
        </p:spPr>
        <p:txBody>
          <a:bodyPr wrap="none">
            <a:spAutoFit/>
          </a:bodyPr>
          <a:lstStyle/>
          <a:p>
            <a:r>
              <a:rPr lang="fr-FR" i="1" dirty="0">
                <a:solidFill>
                  <a:srgbClr val="000000"/>
                </a:solidFill>
                <a:latin typeface="Comic Sans MS" panose="030F0702030302020204" pitchFamily="66" charset="0"/>
              </a:rPr>
              <a:t>Pied en verre</a:t>
            </a:r>
            <a:endParaRPr lang="fr-FR" dirty="0"/>
          </a:p>
        </p:txBody>
      </p:sp>
      <p:sp>
        <p:nvSpPr>
          <p:cNvPr id="18" name="Rectangle 17">
            <a:extLst>
              <a:ext uri="{FF2B5EF4-FFF2-40B4-BE49-F238E27FC236}">
                <a16:creationId xmlns:a16="http://schemas.microsoft.com/office/drawing/2014/main" id="{F1315B37-E021-48FC-BF94-54D768213A67}"/>
              </a:ext>
            </a:extLst>
          </p:cNvPr>
          <p:cNvSpPr/>
          <p:nvPr/>
        </p:nvSpPr>
        <p:spPr>
          <a:xfrm>
            <a:off x="6400012" y="1441566"/>
            <a:ext cx="1087157" cy="369332"/>
          </a:xfrm>
          <a:prstGeom prst="rect">
            <a:avLst/>
          </a:prstGeom>
        </p:spPr>
        <p:txBody>
          <a:bodyPr wrap="none">
            <a:spAutoFit/>
          </a:bodyPr>
          <a:lstStyle/>
          <a:p>
            <a:r>
              <a:rPr lang="fr-FR" i="1">
                <a:solidFill>
                  <a:srgbClr val="000000"/>
                </a:solidFill>
                <a:latin typeface="Comic Sans MS" panose="030F0702030302020204" pitchFamily="66" charset="0"/>
              </a:rPr>
              <a:t>Ampoule</a:t>
            </a:r>
            <a:endParaRPr lang="fr-FR" dirty="0"/>
          </a:p>
        </p:txBody>
      </p:sp>
      <p:sp>
        <p:nvSpPr>
          <p:cNvPr id="19" name="Rectangle 18">
            <a:extLst>
              <a:ext uri="{FF2B5EF4-FFF2-40B4-BE49-F238E27FC236}">
                <a16:creationId xmlns:a16="http://schemas.microsoft.com/office/drawing/2014/main" id="{C95002E3-C740-413D-84EF-4E9A217C1126}"/>
              </a:ext>
            </a:extLst>
          </p:cNvPr>
          <p:cNvSpPr/>
          <p:nvPr/>
        </p:nvSpPr>
        <p:spPr>
          <a:xfrm>
            <a:off x="3998384" y="3327578"/>
            <a:ext cx="1175322" cy="1200329"/>
          </a:xfrm>
          <a:prstGeom prst="rect">
            <a:avLst/>
          </a:prstGeom>
        </p:spPr>
        <p:txBody>
          <a:bodyPr wrap="none">
            <a:spAutoFit/>
          </a:bodyPr>
          <a:lstStyle/>
          <a:p>
            <a:pPr algn="r"/>
            <a:r>
              <a:rPr lang="fr-FR" i="1" dirty="0">
                <a:solidFill>
                  <a:srgbClr val="000000"/>
                </a:solidFill>
                <a:latin typeface="Comic Sans MS" panose="030F0702030302020204" pitchFamily="66" charset="0"/>
              </a:rPr>
              <a:t>Fil de </a:t>
            </a:r>
          </a:p>
          <a:p>
            <a:pPr algn="r"/>
            <a:r>
              <a:rPr lang="fr-FR" i="1" dirty="0">
                <a:solidFill>
                  <a:srgbClr val="000000"/>
                </a:solidFill>
                <a:latin typeface="Comic Sans MS" panose="030F0702030302020204" pitchFamily="66" charset="0"/>
              </a:rPr>
              <a:t>traverse</a:t>
            </a:r>
          </a:p>
          <a:p>
            <a:pPr algn="r"/>
            <a:r>
              <a:rPr lang="fr-FR" i="1" dirty="0">
                <a:solidFill>
                  <a:srgbClr val="000000"/>
                </a:solidFill>
                <a:latin typeface="Comic Sans MS" panose="030F0702030302020204" pitchFamily="66" charset="0"/>
              </a:rPr>
              <a:t>(Contact </a:t>
            </a:r>
          </a:p>
          <a:p>
            <a:pPr algn="r"/>
            <a:r>
              <a:rPr lang="fr-FR" i="1" dirty="0">
                <a:solidFill>
                  <a:srgbClr val="000000"/>
                </a:solidFill>
                <a:latin typeface="Comic Sans MS" panose="030F0702030302020204" pitchFamily="66" charset="0"/>
              </a:rPr>
              <a:t>au plot)</a:t>
            </a:r>
            <a:endParaRPr lang="fr-FR" dirty="0"/>
          </a:p>
        </p:txBody>
      </p:sp>
      <p:sp>
        <p:nvSpPr>
          <p:cNvPr id="20" name="Rectangle 19">
            <a:extLst>
              <a:ext uri="{FF2B5EF4-FFF2-40B4-BE49-F238E27FC236}">
                <a16:creationId xmlns:a16="http://schemas.microsoft.com/office/drawing/2014/main" id="{A904D5E6-2DA0-4597-A40F-FD9D61E97AF8}"/>
              </a:ext>
            </a:extLst>
          </p:cNvPr>
          <p:cNvSpPr/>
          <p:nvPr/>
        </p:nvSpPr>
        <p:spPr>
          <a:xfrm>
            <a:off x="4064177" y="4982511"/>
            <a:ext cx="737702" cy="369332"/>
          </a:xfrm>
          <a:prstGeom prst="rect">
            <a:avLst/>
          </a:prstGeom>
        </p:spPr>
        <p:txBody>
          <a:bodyPr wrap="none">
            <a:spAutoFit/>
          </a:bodyPr>
          <a:lstStyle/>
          <a:p>
            <a:r>
              <a:rPr lang="fr-FR" i="1" dirty="0">
                <a:solidFill>
                  <a:srgbClr val="000000"/>
                </a:solidFill>
                <a:latin typeface="Comic Sans MS" panose="030F0702030302020204" pitchFamily="66" charset="0"/>
              </a:rPr>
              <a:t>Culot</a:t>
            </a:r>
            <a:endParaRPr lang="fr-FR" dirty="0"/>
          </a:p>
        </p:txBody>
      </p:sp>
      <p:sp>
        <p:nvSpPr>
          <p:cNvPr id="23" name="Rectangle 22">
            <a:extLst>
              <a:ext uri="{FF2B5EF4-FFF2-40B4-BE49-F238E27FC236}">
                <a16:creationId xmlns:a16="http://schemas.microsoft.com/office/drawing/2014/main" id="{91D2CE05-0F00-41A0-BF93-960C6196610A}"/>
              </a:ext>
            </a:extLst>
          </p:cNvPr>
          <p:cNvSpPr/>
          <p:nvPr/>
        </p:nvSpPr>
        <p:spPr>
          <a:xfrm>
            <a:off x="6437041" y="2466668"/>
            <a:ext cx="2100255" cy="646331"/>
          </a:xfrm>
          <a:prstGeom prst="rect">
            <a:avLst/>
          </a:prstGeom>
        </p:spPr>
        <p:txBody>
          <a:bodyPr wrap="none">
            <a:spAutoFit/>
          </a:bodyPr>
          <a:lstStyle/>
          <a:p>
            <a:r>
              <a:rPr lang="fr-FR" i="1" dirty="0">
                <a:solidFill>
                  <a:srgbClr val="000000"/>
                </a:solidFill>
                <a:latin typeface="Comic Sans MS" panose="030F0702030302020204" pitchFamily="66" charset="0"/>
              </a:rPr>
              <a:t>Fil de traverse</a:t>
            </a:r>
          </a:p>
          <a:p>
            <a:r>
              <a:rPr lang="fr-FR" i="1" dirty="0">
                <a:solidFill>
                  <a:srgbClr val="000000"/>
                </a:solidFill>
                <a:latin typeface="Comic Sans MS" panose="030F0702030302020204" pitchFamily="66" charset="0"/>
              </a:rPr>
              <a:t>(Contact au culot)</a:t>
            </a:r>
            <a:endParaRPr lang="fr-FR" dirty="0"/>
          </a:p>
        </p:txBody>
      </p:sp>
      <p:sp>
        <p:nvSpPr>
          <p:cNvPr id="24" name="Rectangle 23">
            <a:extLst>
              <a:ext uri="{FF2B5EF4-FFF2-40B4-BE49-F238E27FC236}">
                <a16:creationId xmlns:a16="http://schemas.microsoft.com/office/drawing/2014/main" id="{3893CA8D-6363-4864-ABD3-37191451B535}"/>
              </a:ext>
            </a:extLst>
          </p:cNvPr>
          <p:cNvSpPr/>
          <p:nvPr/>
        </p:nvSpPr>
        <p:spPr>
          <a:xfrm>
            <a:off x="6437041" y="5401481"/>
            <a:ext cx="598241" cy="369332"/>
          </a:xfrm>
          <a:prstGeom prst="rect">
            <a:avLst/>
          </a:prstGeom>
        </p:spPr>
        <p:txBody>
          <a:bodyPr wrap="none">
            <a:spAutoFit/>
          </a:bodyPr>
          <a:lstStyle/>
          <a:p>
            <a:r>
              <a:rPr lang="fr-FR" i="1" dirty="0">
                <a:solidFill>
                  <a:srgbClr val="000000"/>
                </a:solidFill>
                <a:latin typeface="Comic Sans MS" panose="030F0702030302020204" pitchFamily="66" charset="0"/>
              </a:rPr>
              <a:t>Plot</a:t>
            </a:r>
            <a:endParaRPr lang="fr-FR" dirty="0"/>
          </a:p>
        </p:txBody>
      </p:sp>
      <p:sp>
        <p:nvSpPr>
          <p:cNvPr id="25" name="Rectangle 24">
            <a:extLst>
              <a:ext uri="{FF2B5EF4-FFF2-40B4-BE49-F238E27FC236}">
                <a16:creationId xmlns:a16="http://schemas.microsoft.com/office/drawing/2014/main" id="{7DE81F2C-470D-4B30-9545-1DDE0AFF1985}"/>
              </a:ext>
            </a:extLst>
          </p:cNvPr>
          <p:cNvSpPr/>
          <p:nvPr/>
        </p:nvSpPr>
        <p:spPr>
          <a:xfrm>
            <a:off x="6341286" y="3001613"/>
            <a:ext cx="2345514" cy="369332"/>
          </a:xfrm>
          <a:prstGeom prst="rect">
            <a:avLst/>
          </a:prstGeom>
        </p:spPr>
        <p:txBody>
          <a:bodyPr wrap="none">
            <a:spAutoFit/>
          </a:bodyPr>
          <a:lstStyle/>
          <a:p>
            <a:r>
              <a:rPr lang="fr-FR" i="1" dirty="0">
                <a:solidFill>
                  <a:srgbClr val="000000"/>
                </a:solidFill>
                <a:latin typeface="Comic Sans MS" panose="030F0702030302020204" pitchFamily="66" charset="0"/>
              </a:rPr>
              <a:t>Support du filament</a:t>
            </a:r>
            <a:endParaRPr lang="fr-FR" dirty="0"/>
          </a:p>
        </p:txBody>
      </p:sp>
      <p:pic>
        <p:nvPicPr>
          <p:cNvPr id="22" name="Image 21">
            <a:extLst>
              <a:ext uri="{FF2B5EF4-FFF2-40B4-BE49-F238E27FC236}">
                <a16:creationId xmlns:a16="http://schemas.microsoft.com/office/drawing/2014/main" id="{216278C2-E3EE-4239-8FC3-26FF79774B10}"/>
              </a:ext>
            </a:extLst>
          </p:cNvPr>
          <p:cNvPicPr>
            <a:picLocks noChangeAspect="1"/>
          </p:cNvPicPr>
          <p:nvPr/>
        </p:nvPicPr>
        <p:blipFill rotWithShape="1">
          <a:blip r:embed="rId4">
            <a:extLst>
              <a:ext uri="{28A0092B-C50C-407E-A947-70E740481C1C}">
                <a14:useLocalDpi xmlns:a14="http://schemas.microsoft.com/office/drawing/2010/main" val="0"/>
              </a:ext>
            </a:extLst>
          </a:blip>
          <a:srcRect r="8253" b="12825"/>
          <a:stretch/>
        </p:blipFill>
        <p:spPr>
          <a:xfrm>
            <a:off x="-12467" y="1971946"/>
            <a:ext cx="3867597" cy="3798867"/>
          </a:xfrm>
          <a:prstGeom prst="rect">
            <a:avLst/>
          </a:prstGeom>
        </p:spPr>
      </p:pic>
    </p:spTree>
    <p:extLst>
      <p:ext uri="{BB962C8B-B14F-4D97-AF65-F5344CB8AC3E}">
        <p14:creationId xmlns:p14="http://schemas.microsoft.com/office/powerpoint/2010/main" val="378541566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14</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1832613"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1896481" cy="369332"/>
          </a:xfrm>
          <a:prstGeom prst="rect">
            <a:avLst/>
          </a:prstGeom>
        </p:spPr>
        <p:txBody>
          <a:bodyPr wrap="none">
            <a:spAutoFit/>
          </a:bodyPr>
          <a:lstStyle/>
          <a:p>
            <a:r>
              <a:rPr lang="fr-FR" b="1" dirty="0">
                <a:solidFill>
                  <a:schemeClr val="bg1"/>
                </a:solidFill>
              </a:rPr>
              <a:t>3.1.2. Vocabulaire</a:t>
            </a:r>
            <a:endParaRPr lang="fr-FR" dirty="0">
              <a:solidFill>
                <a:schemeClr val="bg1"/>
              </a:solidFill>
            </a:endParaRPr>
          </a:p>
        </p:txBody>
      </p:sp>
      <p:pic>
        <p:nvPicPr>
          <p:cNvPr id="8" name="Image 7">
            <a:extLst>
              <a:ext uri="{FF2B5EF4-FFF2-40B4-BE49-F238E27FC236}">
                <a16:creationId xmlns:a16="http://schemas.microsoft.com/office/drawing/2014/main" id="{9C4904C4-C2C1-480B-868D-C27E9ACBD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460006"/>
            <a:ext cx="2921000" cy="4489450"/>
          </a:xfrm>
          <a:prstGeom prst="rect">
            <a:avLst/>
          </a:prstGeom>
        </p:spPr>
      </p:pic>
      <p:sp>
        <p:nvSpPr>
          <p:cNvPr id="11" name="ZoneTexte 10">
            <a:extLst>
              <a:ext uri="{FF2B5EF4-FFF2-40B4-BE49-F238E27FC236}">
                <a16:creationId xmlns:a16="http://schemas.microsoft.com/office/drawing/2014/main" id="{44DD7769-BF33-4538-8E76-BB546889BBB7}"/>
              </a:ext>
            </a:extLst>
          </p:cNvPr>
          <p:cNvSpPr txBox="1"/>
          <p:nvPr/>
        </p:nvSpPr>
        <p:spPr>
          <a:xfrm>
            <a:off x="6640057" y="2168860"/>
            <a:ext cx="2772308" cy="369332"/>
          </a:xfrm>
          <a:prstGeom prst="rect">
            <a:avLst/>
          </a:prstGeom>
          <a:noFill/>
        </p:spPr>
        <p:txBody>
          <a:bodyPr wrap="square" rtlCol="0">
            <a:spAutoFit/>
          </a:bodyPr>
          <a:lstStyle/>
          <a:p>
            <a:r>
              <a:rPr lang="fr-FR" i="1" dirty="0">
                <a:latin typeface="Comic Sans MS" panose="030F0702030302020204" pitchFamily="66" charset="0"/>
              </a:rPr>
              <a:t>Filament de tungstène</a:t>
            </a:r>
          </a:p>
        </p:txBody>
      </p:sp>
      <p:sp>
        <p:nvSpPr>
          <p:cNvPr id="16" name="Rectangle 15">
            <a:extLst>
              <a:ext uri="{FF2B5EF4-FFF2-40B4-BE49-F238E27FC236}">
                <a16:creationId xmlns:a16="http://schemas.microsoft.com/office/drawing/2014/main" id="{384ED46A-30F8-49D4-ABEB-BD17562655EE}"/>
              </a:ext>
            </a:extLst>
          </p:cNvPr>
          <p:cNvSpPr/>
          <p:nvPr/>
        </p:nvSpPr>
        <p:spPr>
          <a:xfrm>
            <a:off x="6400012" y="1750585"/>
            <a:ext cx="2744662" cy="369332"/>
          </a:xfrm>
          <a:prstGeom prst="rect">
            <a:avLst/>
          </a:prstGeom>
        </p:spPr>
        <p:txBody>
          <a:bodyPr wrap="none">
            <a:spAutoFit/>
          </a:bodyPr>
          <a:lstStyle/>
          <a:p>
            <a:r>
              <a:rPr lang="fr-FR" i="1" dirty="0">
                <a:solidFill>
                  <a:srgbClr val="000000"/>
                </a:solidFill>
                <a:latin typeface="Comic Sans MS" panose="030F0702030302020204" pitchFamily="66" charset="0"/>
              </a:rPr>
              <a:t>Atmosphère vide au gaz</a:t>
            </a:r>
            <a:endParaRPr lang="fr-FR" dirty="0"/>
          </a:p>
        </p:txBody>
      </p:sp>
      <p:sp>
        <p:nvSpPr>
          <p:cNvPr id="17" name="Rectangle 16">
            <a:extLst>
              <a:ext uri="{FF2B5EF4-FFF2-40B4-BE49-F238E27FC236}">
                <a16:creationId xmlns:a16="http://schemas.microsoft.com/office/drawing/2014/main" id="{5FCD77DD-88F7-4C5B-922A-6B5E3EA61A32}"/>
              </a:ext>
            </a:extLst>
          </p:cNvPr>
          <p:cNvSpPr/>
          <p:nvPr/>
        </p:nvSpPr>
        <p:spPr>
          <a:xfrm>
            <a:off x="6553200" y="3456217"/>
            <a:ext cx="1603324" cy="369332"/>
          </a:xfrm>
          <a:prstGeom prst="rect">
            <a:avLst/>
          </a:prstGeom>
        </p:spPr>
        <p:txBody>
          <a:bodyPr wrap="none">
            <a:spAutoFit/>
          </a:bodyPr>
          <a:lstStyle/>
          <a:p>
            <a:r>
              <a:rPr lang="fr-FR" i="1" dirty="0">
                <a:solidFill>
                  <a:srgbClr val="000000"/>
                </a:solidFill>
                <a:latin typeface="Comic Sans MS" panose="030F0702030302020204" pitchFamily="66" charset="0"/>
              </a:rPr>
              <a:t>Pied en verre</a:t>
            </a:r>
            <a:endParaRPr lang="fr-FR" dirty="0"/>
          </a:p>
        </p:txBody>
      </p:sp>
      <p:sp>
        <p:nvSpPr>
          <p:cNvPr id="18" name="Rectangle 17">
            <a:extLst>
              <a:ext uri="{FF2B5EF4-FFF2-40B4-BE49-F238E27FC236}">
                <a16:creationId xmlns:a16="http://schemas.microsoft.com/office/drawing/2014/main" id="{F1315B37-E021-48FC-BF94-54D768213A67}"/>
              </a:ext>
            </a:extLst>
          </p:cNvPr>
          <p:cNvSpPr/>
          <p:nvPr/>
        </p:nvSpPr>
        <p:spPr>
          <a:xfrm>
            <a:off x="6400012" y="1441566"/>
            <a:ext cx="1087157" cy="369332"/>
          </a:xfrm>
          <a:prstGeom prst="rect">
            <a:avLst/>
          </a:prstGeom>
        </p:spPr>
        <p:txBody>
          <a:bodyPr wrap="none">
            <a:spAutoFit/>
          </a:bodyPr>
          <a:lstStyle/>
          <a:p>
            <a:r>
              <a:rPr lang="fr-FR" i="1">
                <a:solidFill>
                  <a:srgbClr val="000000"/>
                </a:solidFill>
                <a:latin typeface="Comic Sans MS" panose="030F0702030302020204" pitchFamily="66" charset="0"/>
              </a:rPr>
              <a:t>Ampoule</a:t>
            </a:r>
            <a:endParaRPr lang="fr-FR" dirty="0"/>
          </a:p>
        </p:txBody>
      </p:sp>
      <p:sp>
        <p:nvSpPr>
          <p:cNvPr id="19" name="Rectangle 18">
            <a:extLst>
              <a:ext uri="{FF2B5EF4-FFF2-40B4-BE49-F238E27FC236}">
                <a16:creationId xmlns:a16="http://schemas.microsoft.com/office/drawing/2014/main" id="{C95002E3-C740-413D-84EF-4E9A217C1126}"/>
              </a:ext>
            </a:extLst>
          </p:cNvPr>
          <p:cNvSpPr/>
          <p:nvPr/>
        </p:nvSpPr>
        <p:spPr>
          <a:xfrm>
            <a:off x="3998384" y="3327578"/>
            <a:ext cx="1175322" cy="1200329"/>
          </a:xfrm>
          <a:prstGeom prst="rect">
            <a:avLst/>
          </a:prstGeom>
        </p:spPr>
        <p:txBody>
          <a:bodyPr wrap="none">
            <a:spAutoFit/>
          </a:bodyPr>
          <a:lstStyle/>
          <a:p>
            <a:pPr algn="r"/>
            <a:r>
              <a:rPr lang="fr-FR" i="1" dirty="0">
                <a:solidFill>
                  <a:srgbClr val="000000"/>
                </a:solidFill>
                <a:latin typeface="Comic Sans MS" panose="030F0702030302020204" pitchFamily="66" charset="0"/>
              </a:rPr>
              <a:t>Fil de </a:t>
            </a:r>
          </a:p>
          <a:p>
            <a:pPr algn="r"/>
            <a:r>
              <a:rPr lang="fr-FR" i="1" dirty="0">
                <a:solidFill>
                  <a:srgbClr val="000000"/>
                </a:solidFill>
                <a:latin typeface="Comic Sans MS" panose="030F0702030302020204" pitchFamily="66" charset="0"/>
              </a:rPr>
              <a:t>traverse</a:t>
            </a:r>
          </a:p>
          <a:p>
            <a:pPr algn="r"/>
            <a:r>
              <a:rPr lang="fr-FR" i="1" dirty="0">
                <a:solidFill>
                  <a:srgbClr val="000000"/>
                </a:solidFill>
                <a:latin typeface="Comic Sans MS" panose="030F0702030302020204" pitchFamily="66" charset="0"/>
              </a:rPr>
              <a:t>(Contact </a:t>
            </a:r>
          </a:p>
          <a:p>
            <a:pPr algn="r"/>
            <a:r>
              <a:rPr lang="fr-FR" i="1" dirty="0">
                <a:solidFill>
                  <a:srgbClr val="000000"/>
                </a:solidFill>
                <a:latin typeface="Comic Sans MS" panose="030F0702030302020204" pitchFamily="66" charset="0"/>
              </a:rPr>
              <a:t>au plot)</a:t>
            </a:r>
            <a:endParaRPr lang="fr-FR" dirty="0"/>
          </a:p>
        </p:txBody>
      </p:sp>
      <p:sp>
        <p:nvSpPr>
          <p:cNvPr id="20" name="Rectangle 19">
            <a:extLst>
              <a:ext uri="{FF2B5EF4-FFF2-40B4-BE49-F238E27FC236}">
                <a16:creationId xmlns:a16="http://schemas.microsoft.com/office/drawing/2014/main" id="{A904D5E6-2DA0-4597-A40F-FD9D61E97AF8}"/>
              </a:ext>
            </a:extLst>
          </p:cNvPr>
          <p:cNvSpPr/>
          <p:nvPr/>
        </p:nvSpPr>
        <p:spPr>
          <a:xfrm>
            <a:off x="4064177" y="4982511"/>
            <a:ext cx="737702" cy="369332"/>
          </a:xfrm>
          <a:prstGeom prst="rect">
            <a:avLst/>
          </a:prstGeom>
        </p:spPr>
        <p:txBody>
          <a:bodyPr wrap="none">
            <a:spAutoFit/>
          </a:bodyPr>
          <a:lstStyle/>
          <a:p>
            <a:r>
              <a:rPr lang="fr-FR" i="1" dirty="0">
                <a:solidFill>
                  <a:srgbClr val="000000"/>
                </a:solidFill>
                <a:latin typeface="Comic Sans MS" panose="030F0702030302020204" pitchFamily="66" charset="0"/>
              </a:rPr>
              <a:t>Culot</a:t>
            </a:r>
            <a:endParaRPr lang="fr-FR" dirty="0"/>
          </a:p>
        </p:txBody>
      </p:sp>
      <p:sp>
        <p:nvSpPr>
          <p:cNvPr id="23" name="Rectangle 22">
            <a:extLst>
              <a:ext uri="{FF2B5EF4-FFF2-40B4-BE49-F238E27FC236}">
                <a16:creationId xmlns:a16="http://schemas.microsoft.com/office/drawing/2014/main" id="{91D2CE05-0F00-41A0-BF93-960C6196610A}"/>
              </a:ext>
            </a:extLst>
          </p:cNvPr>
          <p:cNvSpPr/>
          <p:nvPr/>
        </p:nvSpPr>
        <p:spPr>
          <a:xfrm>
            <a:off x="6437041" y="2466668"/>
            <a:ext cx="2100255" cy="646331"/>
          </a:xfrm>
          <a:prstGeom prst="rect">
            <a:avLst/>
          </a:prstGeom>
        </p:spPr>
        <p:txBody>
          <a:bodyPr wrap="none">
            <a:spAutoFit/>
          </a:bodyPr>
          <a:lstStyle/>
          <a:p>
            <a:r>
              <a:rPr lang="fr-FR" i="1" dirty="0">
                <a:solidFill>
                  <a:srgbClr val="000000"/>
                </a:solidFill>
                <a:latin typeface="Comic Sans MS" panose="030F0702030302020204" pitchFamily="66" charset="0"/>
              </a:rPr>
              <a:t>Fil de traverse</a:t>
            </a:r>
          </a:p>
          <a:p>
            <a:r>
              <a:rPr lang="fr-FR" i="1" dirty="0">
                <a:solidFill>
                  <a:srgbClr val="000000"/>
                </a:solidFill>
                <a:latin typeface="Comic Sans MS" panose="030F0702030302020204" pitchFamily="66" charset="0"/>
              </a:rPr>
              <a:t>(Contact au culot)</a:t>
            </a:r>
            <a:endParaRPr lang="fr-FR" dirty="0"/>
          </a:p>
        </p:txBody>
      </p:sp>
      <p:sp>
        <p:nvSpPr>
          <p:cNvPr id="24" name="Rectangle 23">
            <a:extLst>
              <a:ext uri="{FF2B5EF4-FFF2-40B4-BE49-F238E27FC236}">
                <a16:creationId xmlns:a16="http://schemas.microsoft.com/office/drawing/2014/main" id="{3893CA8D-6363-4864-ABD3-37191451B535}"/>
              </a:ext>
            </a:extLst>
          </p:cNvPr>
          <p:cNvSpPr/>
          <p:nvPr/>
        </p:nvSpPr>
        <p:spPr>
          <a:xfrm>
            <a:off x="6437041" y="5401481"/>
            <a:ext cx="598241" cy="369332"/>
          </a:xfrm>
          <a:prstGeom prst="rect">
            <a:avLst/>
          </a:prstGeom>
        </p:spPr>
        <p:txBody>
          <a:bodyPr wrap="none">
            <a:spAutoFit/>
          </a:bodyPr>
          <a:lstStyle/>
          <a:p>
            <a:r>
              <a:rPr lang="fr-FR" i="1" dirty="0">
                <a:solidFill>
                  <a:srgbClr val="000000"/>
                </a:solidFill>
                <a:latin typeface="Comic Sans MS" panose="030F0702030302020204" pitchFamily="66" charset="0"/>
              </a:rPr>
              <a:t>Plot</a:t>
            </a:r>
            <a:endParaRPr lang="fr-FR" dirty="0"/>
          </a:p>
        </p:txBody>
      </p:sp>
      <p:sp>
        <p:nvSpPr>
          <p:cNvPr id="25" name="Rectangle 24">
            <a:extLst>
              <a:ext uri="{FF2B5EF4-FFF2-40B4-BE49-F238E27FC236}">
                <a16:creationId xmlns:a16="http://schemas.microsoft.com/office/drawing/2014/main" id="{7DE81F2C-470D-4B30-9545-1DDE0AFF1985}"/>
              </a:ext>
            </a:extLst>
          </p:cNvPr>
          <p:cNvSpPr/>
          <p:nvPr/>
        </p:nvSpPr>
        <p:spPr>
          <a:xfrm>
            <a:off x="6341286" y="3001613"/>
            <a:ext cx="2345514" cy="369332"/>
          </a:xfrm>
          <a:prstGeom prst="rect">
            <a:avLst/>
          </a:prstGeom>
        </p:spPr>
        <p:txBody>
          <a:bodyPr wrap="none">
            <a:spAutoFit/>
          </a:bodyPr>
          <a:lstStyle/>
          <a:p>
            <a:r>
              <a:rPr lang="fr-FR" i="1" dirty="0">
                <a:solidFill>
                  <a:srgbClr val="000000"/>
                </a:solidFill>
                <a:latin typeface="Comic Sans MS" panose="030F0702030302020204" pitchFamily="66" charset="0"/>
              </a:rPr>
              <a:t>Support du filament</a:t>
            </a:r>
            <a:endParaRPr lang="fr-FR" dirty="0"/>
          </a:p>
        </p:txBody>
      </p:sp>
      <p:pic>
        <p:nvPicPr>
          <p:cNvPr id="22" name="Image 21">
            <a:extLst>
              <a:ext uri="{FF2B5EF4-FFF2-40B4-BE49-F238E27FC236}">
                <a16:creationId xmlns:a16="http://schemas.microsoft.com/office/drawing/2014/main" id="{216278C2-E3EE-4239-8FC3-26FF79774B10}"/>
              </a:ext>
            </a:extLst>
          </p:cNvPr>
          <p:cNvPicPr>
            <a:picLocks noChangeAspect="1"/>
          </p:cNvPicPr>
          <p:nvPr/>
        </p:nvPicPr>
        <p:blipFill rotWithShape="1">
          <a:blip r:embed="rId4">
            <a:extLst>
              <a:ext uri="{28A0092B-C50C-407E-A947-70E740481C1C}">
                <a14:useLocalDpi xmlns:a14="http://schemas.microsoft.com/office/drawing/2010/main" val="0"/>
              </a:ext>
            </a:extLst>
          </a:blip>
          <a:srcRect r="8253" b="12825"/>
          <a:stretch/>
        </p:blipFill>
        <p:spPr>
          <a:xfrm>
            <a:off x="-12467" y="1971946"/>
            <a:ext cx="3867597" cy="3798867"/>
          </a:xfrm>
          <a:prstGeom prst="rect">
            <a:avLst/>
          </a:prstGeom>
        </p:spPr>
      </p:pic>
    </p:spTree>
    <p:extLst>
      <p:ext uri="{BB962C8B-B14F-4D97-AF65-F5344CB8AC3E}">
        <p14:creationId xmlns:p14="http://schemas.microsoft.com/office/powerpoint/2010/main" val="402037808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15</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1832613"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5" y="1555748"/>
            <a:ext cx="2082750" cy="646331"/>
          </a:xfrm>
          <a:prstGeom prst="rect">
            <a:avLst/>
          </a:prstGeom>
        </p:spPr>
        <p:txBody>
          <a:bodyPr wrap="none">
            <a:spAutoFit/>
          </a:bodyPr>
          <a:lstStyle/>
          <a:p>
            <a:r>
              <a:rPr lang="fr-FR" b="1" dirty="0">
                <a:solidFill>
                  <a:schemeClr val="bg1"/>
                </a:solidFill>
              </a:rPr>
              <a:t>3.1.3. </a:t>
            </a:r>
            <a:r>
              <a:rPr lang="fr-FR" i="1" dirty="0">
                <a:solidFill>
                  <a:schemeClr val="bg1"/>
                </a:solidFill>
                <a:latin typeface="Cambria-Italic-Identity-H"/>
              </a:rPr>
              <a:t>AVANTAGES : </a:t>
            </a:r>
          </a:p>
          <a:p>
            <a:endParaRPr lang="fr-FR" dirty="0">
              <a:solidFill>
                <a:schemeClr val="bg1"/>
              </a:solidFill>
            </a:endParaRPr>
          </a:p>
        </p:txBody>
      </p:sp>
      <p:pic>
        <p:nvPicPr>
          <p:cNvPr id="22" name="Image 21">
            <a:extLst>
              <a:ext uri="{FF2B5EF4-FFF2-40B4-BE49-F238E27FC236}">
                <a16:creationId xmlns:a16="http://schemas.microsoft.com/office/drawing/2014/main" id="{216278C2-E3EE-4239-8FC3-26FF79774B10}"/>
              </a:ext>
            </a:extLst>
          </p:cNvPr>
          <p:cNvPicPr>
            <a:picLocks noChangeAspect="1"/>
          </p:cNvPicPr>
          <p:nvPr/>
        </p:nvPicPr>
        <p:blipFill rotWithShape="1">
          <a:blip r:embed="rId3">
            <a:extLst>
              <a:ext uri="{28A0092B-C50C-407E-A947-70E740481C1C}">
                <a14:useLocalDpi xmlns:a14="http://schemas.microsoft.com/office/drawing/2010/main" val="0"/>
              </a:ext>
            </a:extLst>
          </a:blip>
          <a:srcRect r="8253" b="12825"/>
          <a:stretch/>
        </p:blipFill>
        <p:spPr>
          <a:xfrm>
            <a:off x="2130378" y="7864258"/>
            <a:ext cx="3867597" cy="3798867"/>
          </a:xfrm>
          <a:prstGeom prst="rect">
            <a:avLst/>
          </a:prstGeom>
        </p:spPr>
      </p:pic>
      <p:sp>
        <p:nvSpPr>
          <p:cNvPr id="3" name="Rectangle 2">
            <a:extLst>
              <a:ext uri="{FF2B5EF4-FFF2-40B4-BE49-F238E27FC236}">
                <a16:creationId xmlns:a16="http://schemas.microsoft.com/office/drawing/2014/main" id="{3FB80FB1-F49E-46E7-B2FE-592EE155F3D7}"/>
              </a:ext>
            </a:extLst>
          </p:cNvPr>
          <p:cNvSpPr/>
          <p:nvPr/>
        </p:nvSpPr>
        <p:spPr>
          <a:xfrm>
            <a:off x="376534" y="2079626"/>
            <a:ext cx="4052123" cy="2308324"/>
          </a:xfrm>
          <a:prstGeom prst="rect">
            <a:avLst/>
          </a:prstGeom>
        </p:spPr>
        <p:txBody>
          <a:bodyPr wrap="square">
            <a:spAutoFit/>
          </a:bodyPr>
          <a:lstStyle/>
          <a:p>
            <a:r>
              <a:rPr lang="fr-FR" i="1" dirty="0">
                <a:solidFill>
                  <a:srgbClr val="343434"/>
                </a:solidFill>
                <a:latin typeface="Calibri-Italic-Identity-H"/>
              </a:rPr>
              <a:t>- Utilisation dans toute les pièces de la maison</a:t>
            </a:r>
          </a:p>
          <a:p>
            <a:endParaRPr lang="fr-FR" i="1" dirty="0">
              <a:solidFill>
                <a:srgbClr val="343434"/>
              </a:solidFill>
              <a:latin typeface="Calibri-Italic-Identity-H"/>
            </a:endParaRPr>
          </a:p>
          <a:p>
            <a:r>
              <a:rPr lang="fr-FR" i="1" dirty="0">
                <a:solidFill>
                  <a:srgbClr val="343434"/>
                </a:solidFill>
                <a:latin typeface="Calibri-Italic-Identity-H"/>
              </a:rPr>
              <a:t>- Lumière agréable</a:t>
            </a:r>
          </a:p>
          <a:p>
            <a:endParaRPr lang="fr-FR" i="1" dirty="0">
              <a:solidFill>
                <a:srgbClr val="343434"/>
              </a:solidFill>
              <a:latin typeface="Calibri-Italic-Identity-H"/>
            </a:endParaRPr>
          </a:p>
          <a:p>
            <a:r>
              <a:rPr lang="fr-FR" i="1" dirty="0">
                <a:solidFill>
                  <a:srgbClr val="343434"/>
                </a:solidFill>
                <a:latin typeface="Calibri-Italic-Identity-H"/>
              </a:rPr>
              <a:t>- Prix d'achat peu élevé.</a:t>
            </a:r>
          </a:p>
          <a:p>
            <a:endParaRPr lang="fr-FR" i="1" dirty="0">
              <a:solidFill>
                <a:srgbClr val="343434"/>
              </a:solidFill>
              <a:latin typeface="Calibri-Italic-Identity-H"/>
            </a:endParaRPr>
          </a:p>
          <a:p>
            <a:r>
              <a:rPr lang="fr-FR" i="1" dirty="0">
                <a:solidFill>
                  <a:srgbClr val="343434"/>
                </a:solidFill>
                <a:latin typeface="Calibri-Italic-Identity-H"/>
              </a:rPr>
              <a:t>- Allumage instantané.</a:t>
            </a:r>
            <a:endParaRPr lang="fr-FR" dirty="0"/>
          </a:p>
        </p:txBody>
      </p:sp>
      <p:sp>
        <p:nvSpPr>
          <p:cNvPr id="5" name="Rectangle 4">
            <a:extLst>
              <a:ext uri="{FF2B5EF4-FFF2-40B4-BE49-F238E27FC236}">
                <a16:creationId xmlns:a16="http://schemas.microsoft.com/office/drawing/2014/main" id="{B2C604A2-9116-44BD-AA54-3A06D109D46A}"/>
              </a:ext>
            </a:extLst>
          </p:cNvPr>
          <p:cNvSpPr/>
          <p:nvPr/>
        </p:nvSpPr>
        <p:spPr>
          <a:xfrm>
            <a:off x="4441963" y="1770727"/>
            <a:ext cx="4572000" cy="3139321"/>
          </a:xfrm>
          <a:prstGeom prst="rect">
            <a:avLst/>
          </a:prstGeom>
        </p:spPr>
        <p:txBody>
          <a:bodyPr>
            <a:spAutoFit/>
          </a:bodyPr>
          <a:lstStyle/>
          <a:p>
            <a:endParaRPr lang="fr-FR" i="1" dirty="0">
              <a:solidFill>
                <a:srgbClr val="343434"/>
              </a:solidFill>
              <a:latin typeface="Calibri-Italic-Identity-H"/>
            </a:endParaRPr>
          </a:p>
          <a:p>
            <a:r>
              <a:rPr lang="fr-FR" dirty="0">
                <a:solidFill>
                  <a:srgbClr val="343434"/>
                </a:solidFill>
                <a:latin typeface="Calibri-Identity-H"/>
              </a:rPr>
              <a:t>- Très mauvais rendement : 92 à 95% de</a:t>
            </a:r>
          </a:p>
          <a:p>
            <a:r>
              <a:rPr lang="fr-FR" dirty="0">
                <a:solidFill>
                  <a:srgbClr val="343434"/>
                </a:solidFill>
                <a:latin typeface="Calibri-Identity-H"/>
              </a:rPr>
              <a:t>l'énergie électrique est perdue en chaleur. 5 à 8% sont transformés en lumière</a:t>
            </a:r>
          </a:p>
          <a:p>
            <a:endParaRPr lang="fr-FR" dirty="0">
              <a:solidFill>
                <a:srgbClr val="343434"/>
              </a:solidFill>
              <a:latin typeface="Calibri-Identity-H"/>
            </a:endParaRPr>
          </a:p>
          <a:p>
            <a:pPr marL="285750" indent="-285750">
              <a:buFontTx/>
              <a:buChar char="-"/>
            </a:pPr>
            <a:r>
              <a:rPr lang="fr-FR" dirty="0">
                <a:solidFill>
                  <a:srgbClr val="343434"/>
                </a:solidFill>
                <a:latin typeface="Calibri-Identity-H"/>
              </a:rPr>
              <a:t>L'intensité lumineuse diminue avec le temps</a:t>
            </a:r>
          </a:p>
          <a:p>
            <a:pPr marL="285750" indent="-285750">
              <a:buFontTx/>
              <a:buChar char="-"/>
            </a:pPr>
            <a:endParaRPr lang="fr-FR" dirty="0">
              <a:solidFill>
                <a:srgbClr val="343434"/>
              </a:solidFill>
              <a:latin typeface="Calibri-Identity-H"/>
            </a:endParaRPr>
          </a:p>
          <a:p>
            <a:pPr marL="285750" indent="-285750">
              <a:buFontTx/>
              <a:buChar char="-"/>
            </a:pPr>
            <a:r>
              <a:rPr lang="fr-FR" dirty="0">
                <a:solidFill>
                  <a:srgbClr val="343434"/>
                </a:solidFill>
                <a:latin typeface="Calibri-Identity-H"/>
              </a:rPr>
              <a:t>La durée de vie n'excède pas 1000 heures</a:t>
            </a:r>
          </a:p>
          <a:p>
            <a:pPr marL="285750" indent="-285750">
              <a:buFontTx/>
              <a:buChar char="-"/>
            </a:pPr>
            <a:endParaRPr lang="fr-FR" dirty="0">
              <a:solidFill>
                <a:srgbClr val="343434"/>
              </a:solidFill>
              <a:latin typeface="Calibri-Identity-H"/>
            </a:endParaRPr>
          </a:p>
          <a:p>
            <a:r>
              <a:rPr lang="fr-FR" dirty="0">
                <a:solidFill>
                  <a:srgbClr val="343434"/>
                </a:solidFill>
                <a:latin typeface="Calibri-Identity-H"/>
              </a:rPr>
              <a:t>- Efficacité lumineuse faible : 12 lm/W.</a:t>
            </a:r>
            <a:endParaRPr lang="fr-FR" dirty="0"/>
          </a:p>
        </p:txBody>
      </p:sp>
      <p:sp>
        <p:nvSpPr>
          <p:cNvPr id="27" name="Rectangle à coins arrondis 8">
            <a:extLst>
              <a:ext uri="{FF2B5EF4-FFF2-40B4-BE49-F238E27FC236}">
                <a16:creationId xmlns:a16="http://schemas.microsoft.com/office/drawing/2014/main" id="{44434B38-BBA2-45F9-BB3F-46463E02FFCF}"/>
              </a:ext>
            </a:extLst>
          </p:cNvPr>
          <p:cNvSpPr/>
          <p:nvPr/>
        </p:nvSpPr>
        <p:spPr>
          <a:xfrm>
            <a:off x="6854187" y="1446866"/>
            <a:ext cx="2173082"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26" name="Rectangle 25">
            <a:extLst>
              <a:ext uri="{FF2B5EF4-FFF2-40B4-BE49-F238E27FC236}">
                <a16:creationId xmlns:a16="http://schemas.microsoft.com/office/drawing/2014/main" id="{E4F73DC5-EF29-4380-B421-6E32BA6D304B}"/>
              </a:ext>
            </a:extLst>
          </p:cNvPr>
          <p:cNvSpPr/>
          <p:nvPr/>
        </p:nvSpPr>
        <p:spPr>
          <a:xfrm>
            <a:off x="6855133" y="1477514"/>
            <a:ext cx="2261517" cy="646331"/>
          </a:xfrm>
          <a:prstGeom prst="rect">
            <a:avLst/>
          </a:prstGeom>
        </p:spPr>
        <p:txBody>
          <a:bodyPr wrap="none">
            <a:spAutoFit/>
          </a:bodyPr>
          <a:lstStyle/>
          <a:p>
            <a:r>
              <a:rPr lang="fr-FR" b="1" dirty="0">
                <a:solidFill>
                  <a:schemeClr val="bg1"/>
                </a:solidFill>
              </a:rPr>
              <a:t>3.4. </a:t>
            </a:r>
            <a:r>
              <a:rPr lang="fr-FR" i="1" dirty="0">
                <a:solidFill>
                  <a:schemeClr val="bg1"/>
                </a:solidFill>
              </a:rPr>
              <a:t>INCONVENIENTS :</a:t>
            </a:r>
            <a:endParaRPr lang="fr-FR" i="1" dirty="0">
              <a:solidFill>
                <a:schemeClr val="bg1"/>
              </a:solidFill>
              <a:latin typeface="Cambria-Italic-Identity-H"/>
            </a:endParaRPr>
          </a:p>
          <a:p>
            <a:endParaRPr lang="fr-FR" dirty="0">
              <a:solidFill>
                <a:schemeClr val="bg1"/>
              </a:solidFill>
            </a:endParaRPr>
          </a:p>
        </p:txBody>
      </p:sp>
      <p:sp>
        <p:nvSpPr>
          <p:cNvPr id="6" name="Rectangle 5">
            <a:extLst>
              <a:ext uri="{FF2B5EF4-FFF2-40B4-BE49-F238E27FC236}">
                <a16:creationId xmlns:a16="http://schemas.microsoft.com/office/drawing/2014/main" id="{B33219B7-7362-4C88-A16C-78F82D89653D}"/>
              </a:ext>
            </a:extLst>
          </p:cNvPr>
          <p:cNvSpPr/>
          <p:nvPr/>
        </p:nvSpPr>
        <p:spPr>
          <a:xfrm>
            <a:off x="467544" y="5042319"/>
            <a:ext cx="8469699" cy="923330"/>
          </a:xfrm>
          <a:prstGeom prst="rect">
            <a:avLst/>
          </a:prstGeom>
        </p:spPr>
        <p:txBody>
          <a:bodyPr wrap="square">
            <a:spAutoFit/>
          </a:bodyPr>
          <a:lstStyle/>
          <a:p>
            <a:r>
              <a:rPr lang="fr-FR" dirty="0">
                <a:latin typeface="Calibri-Identity-H"/>
              </a:rPr>
              <a:t>Pour mémoire, les ampoules à incandescence de 100 W ont été retirées du marché en</a:t>
            </a:r>
          </a:p>
          <a:p>
            <a:r>
              <a:rPr lang="fr-FR" dirty="0">
                <a:latin typeface="Calibri-Identity-H"/>
              </a:rPr>
              <a:t>juillet 2009, celles de 75 W en janvier 2010, celles de 60 W en juillet 2010, celles de 40</a:t>
            </a:r>
          </a:p>
          <a:p>
            <a:r>
              <a:rPr lang="fr-FR" dirty="0">
                <a:latin typeface="Calibri-Identity-H"/>
              </a:rPr>
              <a:t>W en septembre 2011, et celles de 25 W depuis janvier 2013</a:t>
            </a:r>
            <a:r>
              <a:rPr lang="fr-FR" sz="1600" dirty="0">
                <a:latin typeface="Calibri-Identity-H"/>
              </a:rPr>
              <a:t>.</a:t>
            </a:r>
            <a:endParaRPr lang="fr-FR" dirty="0"/>
          </a:p>
        </p:txBody>
      </p:sp>
    </p:spTree>
    <p:extLst>
      <p:ext uri="{BB962C8B-B14F-4D97-AF65-F5344CB8AC3E}">
        <p14:creationId xmlns:p14="http://schemas.microsoft.com/office/powerpoint/2010/main" val="321784351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16</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3164762"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2407134" cy="369332"/>
          </a:xfrm>
          <a:prstGeom prst="rect">
            <a:avLst/>
          </a:prstGeom>
        </p:spPr>
        <p:txBody>
          <a:bodyPr wrap="none">
            <a:spAutoFit/>
          </a:bodyPr>
          <a:lstStyle/>
          <a:p>
            <a:r>
              <a:rPr lang="fr-FR" b="1" dirty="0">
                <a:solidFill>
                  <a:schemeClr val="bg1"/>
                </a:solidFill>
              </a:rPr>
              <a:t>3.2. La lampe Halogène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352294" y="1994194"/>
            <a:ext cx="6026299" cy="3416320"/>
          </a:xfrm>
          <a:prstGeom prst="rect">
            <a:avLst/>
          </a:prstGeom>
        </p:spPr>
        <p:txBody>
          <a:bodyPr wrap="square">
            <a:spAutoFit/>
          </a:bodyPr>
          <a:lstStyle/>
          <a:p>
            <a:r>
              <a:rPr lang="fr-FR" b="1" i="1" dirty="0"/>
              <a:t>Principe </a:t>
            </a:r>
            <a:r>
              <a:rPr lang="fr-FR" i="1" dirty="0"/>
              <a:t>:</a:t>
            </a:r>
          </a:p>
          <a:p>
            <a:r>
              <a:rPr lang="fr-FR" dirty="0"/>
              <a:t>Les performances des lampes à incandescence standard sont nettement améliorées par un mélange gazeux aux </a:t>
            </a:r>
            <a:r>
              <a:rPr lang="fr-FR" b="1" dirty="0"/>
              <a:t>Halogènes </a:t>
            </a:r>
            <a:r>
              <a:rPr lang="fr-FR" dirty="0"/>
              <a:t>dans une ampoule en </a:t>
            </a:r>
            <a:r>
              <a:rPr lang="fr-FR" b="1" dirty="0"/>
              <a:t>quartz</a:t>
            </a:r>
            <a:r>
              <a:rPr lang="fr-FR" dirty="0"/>
              <a:t> Ces gaz permettent aux fragments de tungstène qui se détachent du filament de s'y redéposer. Le filament se </a:t>
            </a:r>
            <a:r>
              <a:rPr lang="fr-FR" b="1" dirty="0"/>
              <a:t>dégrade donc moins vite </a:t>
            </a:r>
            <a:r>
              <a:rPr lang="fr-FR" dirty="0"/>
              <a:t>et autorise un échauffement beaucoup plus important, produisant une </a:t>
            </a:r>
            <a:r>
              <a:rPr lang="fr-FR" b="1" dirty="0"/>
              <a:t>lumière plus forte et plus blanche </a:t>
            </a:r>
            <a:r>
              <a:rPr lang="fr-FR" dirty="0"/>
              <a:t>qu'une lampe ordinaire. Il existe une grande variété de lampes halogènes dont la </a:t>
            </a:r>
            <a:r>
              <a:rPr lang="fr-FR" b="1" dirty="0"/>
              <a:t>puissance varie de 20 à 500 Watts</a:t>
            </a:r>
            <a:r>
              <a:rPr lang="fr-FR" dirty="0"/>
              <a:t>. Les plus courantes sont les puissantes lampes allongées en forme de crayon ainsi que les lampes très basse tension (</a:t>
            </a:r>
            <a:r>
              <a:rPr lang="fr-FR" b="1" dirty="0"/>
              <a:t>TBT</a:t>
            </a:r>
            <a:r>
              <a:rPr lang="fr-FR" dirty="0"/>
              <a:t>) en forme de petits spots.</a:t>
            </a:r>
          </a:p>
        </p:txBody>
      </p:sp>
      <p:pic>
        <p:nvPicPr>
          <p:cNvPr id="7" name="Image 6">
            <a:extLst>
              <a:ext uri="{FF2B5EF4-FFF2-40B4-BE49-F238E27FC236}">
                <a16:creationId xmlns:a16="http://schemas.microsoft.com/office/drawing/2014/main" id="{2E2B4EB2-B176-4D5B-A4D3-FB732FEF5A4C}"/>
              </a:ext>
            </a:extLst>
          </p:cNvPr>
          <p:cNvPicPr>
            <a:picLocks noChangeAspect="1"/>
          </p:cNvPicPr>
          <p:nvPr/>
        </p:nvPicPr>
        <p:blipFill>
          <a:blip r:embed="rId3"/>
          <a:stretch>
            <a:fillRect/>
          </a:stretch>
        </p:blipFill>
        <p:spPr>
          <a:xfrm>
            <a:off x="7164288" y="3248980"/>
            <a:ext cx="1735408" cy="2292714"/>
          </a:xfrm>
          <a:prstGeom prst="rect">
            <a:avLst/>
          </a:prstGeom>
        </p:spPr>
      </p:pic>
      <p:pic>
        <p:nvPicPr>
          <p:cNvPr id="8" name="Image 7">
            <a:extLst>
              <a:ext uri="{FF2B5EF4-FFF2-40B4-BE49-F238E27FC236}">
                <a16:creationId xmlns:a16="http://schemas.microsoft.com/office/drawing/2014/main" id="{ADC6EFC3-8AAE-4EE6-A3D1-D5A44ED8BE4D}"/>
              </a:ext>
            </a:extLst>
          </p:cNvPr>
          <p:cNvPicPr>
            <a:picLocks noChangeAspect="1"/>
          </p:cNvPicPr>
          <p:nvPr/>
        </p:nvPicPr>
        <p:blipFill>
          <a:blip r:embed="rId4"/>
          <a:stretch>
            <a:fillRect/>
          </a:stretch>
        </p:blipFill>
        <p:spPr>
          <a:xfrm>
            <a:off x="6553200" y="1000571"/>
            <a:ext cx="2606696" cy="1999489"/>
          </a:xfrm>
          <a:prstGeom prst="rect">
            <a:avLst/>
          </a:prstGeom>
        </p:spPr>
      </p:pic>
    </p:spTree>
    <p:extLst>
      <p:ext uri="{BB962C8B-B14F-4D97-AF65-F5344CB8AC3E}">
        <p14:creationId xmlns:p14="http://schemas.microsoft.com/office/powerpoint/2010/main" val="18562523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17</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24027" y="1465379"/>
            <a:ext cx="2003757"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5" y="1555748"/>
            <a:ext cx="2082750" cy="646331"/>
          </a:xfrm>
          <a:prstGeom prst="rect">
            <a:avLst/>
          </a:prstGeom>
        </p:spPr>
        <p:txBody>
          <a:bodyPr wrap="none">
            <a:spAutoFit/>
          </a:bodyPr>
          <a:lstStyle/>
          <a:p>
            <a:r>
              <a:rPr lang="fr-FR" b="1" dirty="0">
                <a:solidFill>
                  <a:schemeClr val="bg1"/>
                </a:solidFill>
              </a:rPr>
              <a:t>3.2.1. </a:t>
            </a:r>
            <a:r>
              <a:rPr lang="fr-FR" i="1" dirty="0">
                <a:solidFill>
                  <a:schemeClr val="bg1"/>
                </a:solidFill>
                <a:latin typeface="Cambria-Italic-Identity-H"/>
              </a:rPr>
              <a:t>AVANTAGES : </a:t>
            </a:r>
          </a:p>
          <a:p>
            <a:endParaRPr lang="fr-FR" dirty="0">
              <a:solidFill>
                <a:schemeClr val="bg1"/>
              </a:solidFill>
            </a:endParaRPr>
          </a:p>
        </p:txBody>
      </p:sp>
      <p:pic>
        <p:nvPicPr>
          <p:cNvPr id="22" name="Image 21">
            <a:extLst>
              <a:ext uri="{FF2B5EF4-FFF2-40B4-BE49-F238E27FC236}">
                <a16:creationId xmlns:a16="http://schemas.microsoft.com/office/drawing/2014/main" id="{216278C2-E3EE-4239-8FC3-26FF79774B10}"/>
              </a:ext>
            </a:extLst>
          </p:cNvPr>
          <p:cNvPicPr>
            <a:picLocks noChangeAspect="1"/>
          </p:cNvPicPr>
          <p:nvPr/>
        </p:nvPicPr>
        <p:blipFill rotWithShape="1">
          <a:blip r:embed="rId3">
            <a:extLst>
              <a:ext uri="{28A0092B-C50C-407E-A947-70E740481C1C}">
                <a14:useLocalDpi xmlns:a14="http://schemas.microsoft.com/office/drawing/2010/main" val="0"/>
              </a:ext>
            </a:extLst>
          </a:blip>
          <a:srcRect r="8253" b="12825"/>
          <a:stretch/>
        </p:blipFill>
        <p:spPr>
          <a:xfrm>
            <a:off x="2130378" y="7864258"/>
            <a:ext cx="3867597" cy="3798867"/>
          </a:xfrm>
          <a:prstGeom prst="rect">
            <a:avLst/>
          </a:prstGeom>
        </p:spPr>
      </p:pic>
      <p:sp>
        <p:nvSpPr>
          <p:cNvPr id="3" name="Rectangle 2">
            <a:extLst>
              <a:ext uri="{FF2B5EF4-FFF2-40B4-BE49-F238E27FC236}">
                <a16:creationId xmlns:a16="http://schemas.microsoft.com/office/drawing/2014/main" id="{3FB80FB1-F49E-46E7-B2FE-592EE155F3D7}"/>
              </a:ext>
            </a:extLst>
          </p:cNvPr>
          <p:cNvSpPr/>
          <p:nvPr/>
        </p:nvSpPr>
        <p:spPr>
          <a:xfrm>
            <a:off x="364213" y="2040399"/>
            <a:ext cx="4052123" cy="3139321"/>
          </a:xfrm>
          <a:prstGeom prst="rect">
            <a:avLst/>
          </a:prstGeom>
        </p:spPr>
        <p:txBody>
          <a:bodyPr wrap="square">
            <a:spAutoFit/>
          </a:bodyPr>
          <a:lstStyle/>
          <a:p>
            <a:r>
              <a:rPr lang="fr-FR" i="1" dirty="0"/>
              <a:t>- Rendement lumineux 2 fois supérieur à celui des lampes à incandescence classiques.</a:t>
            </a:r>
          </a:p>
          <a:p>
            <a:endParaRPr lang="fr-FR" i="1" dirty="0"/>
          </a:p>
          <a:p>
            <a:r>
              <a:rPr lang="fr-FR" i="1" dirty="0"/>
              <a:t>- Durée de vie 2 fois plus longue (environ 2000 h).</a:t>
            </a:r>
          </a:p>
          <a:p>
            <a:pPr marL="285750" indent="-285750">
              <a:buFontTx/>
              <a:buChar char="-"/>
            </a:pPr>
            <a:endParaRPr lang="fr-FR" i="1" dirty="0"/>
          </a:p>
          <a:p>
            <a:r>
              <a:rPr lang="fr-FR" i="1" dirty="0"/>
              <a:t>- La qualité et la quantité de lumière identique pendant toute la durée de vie.</a:t>
            </a:r>
          </a:p>
          <a:p>
            <a:endParaRPr lang="fr-FR" i="1" dirty="0"/>
          </a:p>
          <a:p>
            <a:r>
              <a:rPr lang="fr-FR" i="1" dirty="0"/>
              <a:t>- IRC idéal » 99.</a:t>
            </a:r>
          </a:p>
        </p:txBody>
      </p:sp>
      <p:sp>
        <p:nvSpPr>
          <p:cNvPr id="5" name="Rectangle 4">
            <a:extLst>
              <a:ext uri="{FF2B5EF4-FFF2-40B4-BE49-F238E27FC236}">
                <a16:creationId xmlns:a16="http://schemas.microsoft.com/office/drawing/2014/main" id="{B2C604A2-9116-44BD-AA54-3A06D109D46A}"/>
              </a:ext>
            </a:extLst>
          </p:cNvPr>
          <p:cNvSpPr/>
          <p:nvPr/>
        </p:nvSpPr>
        <p:spPr>
          <a:xfrm>
            <a:off x="4435977" y="1565994"/>
            <a:ext cx="4572000" cy="4524315"/>
          </a:xfrm>
          <a:prstGeom prst="rect">
            <a:avLst/>
          </a:prstGeom>
        </p:spPr>
        <p:txBody>
          <a:bodyPr>
            <a:spAutoFit/>
          </a:bodyPr>
          <a:lstStyle/>
          <a:p>
            <a:endParaRPr lang="fr-FR" i="1" dirty="0">
              <a:solidFill>
                <a:srgbClr val="343434"/>
              </a:solidFill>
              <a:latin typeface="Calibri-Italic-Identity-H"/>
            </a:endParaRPr>
          </a:p>
          <a:p>
            <a:r>
              <a:rPr lang="fr-FR" i="1" dirty="0"/>
              <a:t>- Les rayons UV ne sont pas arrêtés par le quartz constituant l'ampoule. Or ces rayonnements sont cancérigènes et il est dangereux de s'y exposer à très courte distance pendant de longues périodes.</a:t>
            </a:r>
          </a:p>
          <a:p>
            <a:r>
              <a:rPr lang="fr-FR" i="1" dirty="0"/>
              <a:t>Une simple paroi en verre arrête ces ultraviolets et écarte tout danger.</a:t>
            </a:r>
          </a:p>
          <a:p>
            <a:endParaRPr lang="fr-FR" i="1" dirty="0"/>
          </a:p>
          <a:p>
            <a:r>
              <a:rPr lang="fr-FR" i="1" dirty="0"/>
              <a:t>- Le quartz de l'ampoule est très fragile et ne</a:t>
            </a:r>
          </a:p>
          <a:p>
            <a:r>
              <a:rPr lang="fr-FR" i="1" dirty="0"/>
              <a:t>supporte pas le contact avec les doigts.</a:t>
            </a:r>
          </a:p>
          <a:p>
            <a:endParaRPr lang="fr-FR" i="1" dirty="0"/>
          </a:p>
          <a:p>
            <a:r>
              <a:rPr lang="fr-FR" i="1" dirty="0"/>
              <a:t>-La durée de vie n'excède pas 1000 heures</a:t>
            </a:r>
          </a:p>
          <a:p>
            <a:endParaRPr lang="fr-FR" i="1" dirty="0"/>
          </a:p>
          <a:p>
            <a:r>
              <a:rPr lang="fr-FR" i="1" dirty="0"/>
              <a:t>- Leur prix est plus élevé que celui des lampes à</a:t>
            </a:r>
          </a:p>
          <a:p>
            <a:r>
              <a:rPr lang="fr-FR" i="1" dirty="0"/>
              <a:t>incandescence classiques.</a:t>
            </a:r>
            <a:endParaRPr lang="fr-FR" dirty="0"/>
          </a:p>
        </p:txBody>
      </p:sp>
      <p:sp>
        <p:nvSpPr>
          <p:cNvPr id="27" name="Rectangle à coins arrondis 8">
            <a:extLst>
              <a:ext uri="{FF2B5EF4-FFF2-40B4-BE49-F238E27FC236}">
                <a16:creationId xmlns:a16="http://schemas.microsoft.com/office/drawing/2014/main" id="{44434B38-BBA2-45F9-BB3F-46463E02FFCF}"/>
              </a:ext>
            </a:extLst>
          </p:cNvPr>
          <p:cNvSpPr/>
          <p:nvPr/>
        </p:nvSpPr>
        <p:spPr>
          <a:xfrm>
            <a:off x="6732240" y="1446866"/>
            <a:ext cx="2295029"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26" name="Rectangle 25">
            <a:extLst>
              <a:ext uri="{FF2B5EF4-FFF2-40B4-BE49-F238E27FC236}">
                <a16:creationId xmlns:a16="http://schemas.microsoft.com/office/drawing/2014/main" id="{E4F73DC5-EF29-4380-B421-6E32BA6D304B}"/>
              </a:ext>
            </a:extLst>
          </p:cNvPr>
          <p:cNvSpPr/>
          <p:nvPr/>
        </p:nvSpPr>
        <p:spPr>
          <a:xfrm>
            <a:off x="6704550" y="1453593"/>
            <a:ext cx="2439450" cy="646331"/>
          </a:xfrm>
          <a:prstGeom prst="rect">
            <a:avLst/>
          </a:prstGeom>
        </p:spPr>
        <p:txBody>
          <a:bodyPr wrap="none">
            <a:spAutoFit/>
          </a:bodyPr>
          <a:lstStyle/>
          <a:p>
            <a:r>
              <a:rPr lang="fr-FR" b="1" dirty="0">
                <a:solidFill>
                  <a:schemeClr val="bg1"/>
                </a:solidFill>
              </a:rPr>
              <a:t>3.2.2. </a:t>
            </a:r>
            <a:r>
              <a:rPr lang="fr-FR" i="1" dirty="0">
                <a:solidFill>
                  <a:schemeClr val="bg1"/>
                </a:solidFill>
              </a:rPr>
              <a:t>INCONVENIENTS :</a:t>
            </a:r>
            <a:endParaRPr lang="fr-FR" i="1" dirty="0">
              <a:solidFill>
                <a:schemeClr val="bg1"/>
              </a:solidFill>
              <a:latin typeface="Cambria-Italic-Identity-H"/>
            </a:endParaRPr>
          </a:p>
          <a:p>
            <a:endParaRPr lang="fr-FR" dirty="0">
              <a:solidFill>
                <a:schemeClr val="bg1"/>
              </a:solidFill>
            </a:endParaRPr>
          </a:p>
        </p:txBody>
      </p:sp>
    </p:spTree>
    <p:extLst>
      <p:ext uri="{BB962C8B-B14F-4D97-AF65-F5344CB8AC3E}">
        <p14:creationId xmlns:p14="http://schemas.microsoft.com/office/powerpoint/2010/main" val="376458996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18</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3164762"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2695481" cy="369332"/>
          </a:xfrm>
          <a:prstGeom prst="rect">
            <a:avLst/>
          </a:prstGeom>
        </p:spPr>
        <p:txBody>
          <a:bodyPr wrap="none">
            <a:spAutoFit/>
          </a:bodyPr>
          <a:lstStyle/>
          <a:p>
            <a:r>
              <a:rPr lang="fr-FR" b="1" dirty="0">
                <a:solidFill>
                  <a:schemeClr val="bg1"/>
                </a:solidFill>
              </a:rPr>
              <a:t>3.3. La lampe fluorescente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352294" y="1994194"/>
            <a:ext cx="6026299" cy="2585323"/>
          </a:xfrm>
          <a:prstGeom prst="rect">
            <a:avLst/>
          </a:prstGeom>
        </p:spPr>
        <p:txBody>
          <a:bodyPr wrap="square">
            <a:spAutoFit/>
          </a:bodyPr>
          <a:lstStyle/>
          <a:p>
            <a:r>
              <a:rPr lang="fr-FR" b="1" i="1" dirty="0"/>
              <a:t>Principe </a:t>
            </a:r>
            <a:r>
              <a:rPr lang="fr-FR" i="1" dirty="0"/>
              <a:t>:</a:t>
            </a:r>
          </a:p>
          <a:p>
            <a:r>
              <a:rPr lang="fr-FR" dirty="0"/>
              <a:t>C'est le gaz contenu dans le tube (généralement vapeur de mercure) et non un filament qui</a:t>
            </a:r>
            <a:r>
              <a:rPr lang="fr-FR" b="1" dirty="0"/>
              <a:t> émet des</a:t>
            </a:r>
          </a:p>
          <a:p>
            <a:r>
              <a:rPr lang="fr-FR" b="1" dirty="0"/>
              <a:t>Radiations ultraviolettes.</a:t>
            </a:r>
            <a:r>
              <a:rPr lang="fr-FR" dirty="0"/>
              <a:t> Ceux-ci sont transformés en photons lumineux au contact des pigments fluorescents tapissant la paroi intérieure du tube. Pour fonctionner, ce type de lampe nécessite un dispositif comprenant un </a:t>
            </a:r>
            <a:r>
              <a:rPr lang="fr-FR" b="1" dirty="0"/>
              <a:t>starter</a:t>
            </a:r>
            <a:r>
              <a:rPr lang="fr-FR" dirty="0"/>
              <a:t> fournissant l'impulsion électrique pour exciter le gaz et un </a:t>
            </a:r>
            <a:r>
              <a:rPr lang="fr-FR" b="1" dirty="0"/>
              <a:t>ballast </a:t>
            </a:r>
            <a:r>
              <a:rPr lang="fr-FR" dirty="0"/>
              <a:t>supprimant le scintillement.</a:t>
            </a:r>
          </a:p>
        </p:txBody>
      </p:sp>
    </p:spTree>
    <p:extLst>
      <p:ext uri="{BB962C8B-B14F-4D97-AF65-F5344CB8AC3E}">
        <p14:creationId xmlns:p14="http://schemas.microsoft.com/office/powerpoint/2010/main" val="105483710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19</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24027" y="1465379"/>
            <a:ext cx="2003757"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5" y="1555748"/>
            <a:ext cx="2082750" cy="646331"/>
          </a:xfrm>
          <a:prstGeom prst="rect">
            <a:avLst/>
          </a:prstGeom>
        </p:spPr>
        <p:txBody>
          <a:bodyPr wrap="none">
            <a:spAutoFit/>
          </a:bodyPr>
          <a:lstStyle/>
          <a:p>
            <a:r>
              <a:rPr lang="fr-FR" b="1" dirty="0">
                <a:solidFill>
                  <a:schemeClr val="bg1"/>
                </a:solidFill>
              </a:rPr>
              <a:t>3.3.1. </a:t>
            </a:r>
            <a:r>
              <a:rPr lang="fr-FR" i="1" dirty="0">
                <a:solidFill>
                  <a:schemeClr val="bg1"/>
                </a:solidFill>
                <a:latin typeface="Cambria-Italic-Identity-H"/>
              </a:rPr>
              <a:t>AVANTAGES : </a:t>
            </a:r>
          </a:p>
          <a:p>
            <a:endParaRPr lang="fr-FR" dirty="0">
              <a:solidFill>
                <a:schemeClr val="bg1"/>
              </a:solidFill>
            </a:endParaRPr>
          </a:p>
        </p:txBody>
      </p:sp>
      <p:pic>
        <p:nvPicPr>
          <p:cNvPr id="22" name="Image 21">
            <a:extLst>
              <a:ext uri="{FF2B5EF4-FFF2-40B4-BE49-F238E27FC236}">
                <a16:creationId xmlns:a16="http://schemas.microsoft.com/office/drawing/2014/main" id="{216278C2-E3EE-4239-8FC3-26FF79774B10}"/>
              </a:ext>
            </a:extLst>
          </p:cNvPr>
          <p:cNvPicPr>
            <a:picLocks noChangeAspect="1"/>
          </p:cNvPicPr>
          <p:nvPr/>
        </p:nvPicPr>
        <p:blipFill rotWithShape="1">
          <a:blip r:embed="rId3">
            <a:extLst>
              <a:ext uri="{28A0092B-C50C-407E-A947-70E740481C1C}">
                <a14:useLocalDpi xmlns:a14="http://schemas.microsoft.com/office/drawing/2010/main" val="0"/>
              </a:ext>
            </a:extLst>
          </a:blip>
          <a:srcRect r="8253" b="12825"/>
          <a:stretch/>
        </p:blipFill>
        <p:spPr>
          <a:xfrm>
            <a:off x="2130378" y="7864258"/>
            <a:ext cx="3867597" cy="3798867"/>
          </a:xfrm>
          <a:prstGeom prst="rect">
            <a:avLst/>
          </a:prstGeom>
        </p:spPr>
      </p:pic>
      <p:sp>
        <p:nvSpPr>
          <p:cNvPr id="3" name="Rectangle 2">
            <a:extLst>
              <a:ext uri="{FF2B5EF4-FFF2-40B4-BE49-F238E27FC236}">
                <a16:creationId xmlns:a16="http://schemas.microsoft.com/office/drawing/2014/main" id="{3FB80FB1-F49E-46E7-B2FE-592EE155F3D7}"/>
              </a:ext>
            </a:extLst>
          </p:cNvPr>
          <p:cNvSpPr/>
          <p:nvPr/>
        </p:nvSpPr>
        <p:spPr>
          <a:xfrm>
            <a:off x="364213" y="2040399"/>
            <a:ext cx="4052123" cy="3139321"/>
          </a:xfrm>
          <a:prstGeom prst="rect">
            <a:avLst/>
          </a:prstGeom>
        </p:spPr>
        <p:txBody>
          <a:bodyPr wrap="square">
            <a:spAutoFit/>
          </a:bodyPr>
          <a:lstStyle/>
          <a:p>
            <a:r>
              <a:rPr lang="fr-FR" i="1" dirty="0"/>
              <a:t>- Prix peu élevé à l’achat.</a:t>
            </a:r>
          </a:p>
          <a:p>
            <a:pPr marL="285750" indent="-285750">
              <a:buFontTx/>
              <a:buChar char="-"/>
            </a:pPr>
            <a:endParaRPr lang="fr-FR" i="1" dirty="0"/>
          </a:p>
          <a:p>
            <a:r>
              <a:rPr lang="fr-FR" i="1" dirty="0"/>
              <a:t>- Bon rendement énergétique :30% de conversion lumineuse).</a:t>
            </a:r>
          </a:p>
          <a:p>
            <a:endParaRPr lang="fr-FR" i="1" dirty="0"/>
          </a:p>
          <a:p>
            <a:r>
              <a:rPr lang="fr-FR" i="1" dirty="0"/>
              <a:t>- Durée de vie 6 à 8 fois plus longue qu’une lampe classique (6000 à 8000 heures).</a:t>
            </a:r>
          </a:p>
          <a:p>
            <a:endParaRPr lang="fr-FR" i="1" dirty="0"/>
          </a:p>
          <a:p>
            <a:r>
              <a:rPr lang="fr-FR" i="1" dirty="0"/>
              <a:t>- Faible consommation (4x moins que</a:t>
            </a:r>
          </a:p>
          <a:p>
            <a:r>
              <a:rPr lang="fr-FR" i="1" dirty="0"/>
              <a:t>l’incandescence)</a:t>
            </a:r>
          </a:p>
        </p:txBody>
      </p:sp>
      <p:sp>
        <p:nvSpPr>
          <p:cNvPr id="5" name="Rectangle 4">
            <a:extLst>
              <a:ext uri="{FF2B5EF4-FFF2-40B4-BE49-F238E27FC236}">
                <a16:creationId xmlns:a16="http://schemas.microsoft.com/office/drawing/2014/main" id="{B2C604A2-9116-44BD-AA54-3A06D109D46A}"/>
              </a:ext>
            </a:extLst>
          </p:cNvPr>
          <p:cNvSpPr/>
          <p:nvPr/>
        </p:nvSpPr>
        <p:spPr>
          <a:xfrm>
            <a:off x="4573369" y="1855732"/>
            <a:ext cx="4572000" cy="2308324"/>
          </a:xfrm>
          <a:prstGeom prst="rect">
            <a:avLst/>
          </a:prstGeom>
        </p:spPr>
        <p:txBody>
          <a:bodyPr>
            <a:spAutoFit/>
          </a:bodyPr>
          <a:lstStyle/>
          <a:p>
            <a:endParaRPr lang="fr-FR" i="1" dirty="0"/>
          </a:p>
          <a:p>
            <a:r>
              <a:rPr lang="fr-FR" i="1" dirty="0"/>
              <a:t>-  Dimensions peu pratique</a:t>
            </a:r>
          </a:p>
          <a:p>
            <a:endParaRPr lang="fr-FR" i="1" dirty="0"/>
          </a:p>
          <a:p>
            <a:r>
              <a:rPr lang="fr-FR" i="1" dirty="0"/>
              <a:t>- Lumière relativement froide.</a:t>
            </a:r>
          </a:p>
          <a:p>
            <a:endParaRPr lang="fr-FR" i="1" dirty="0"/>
          </a:p>
          <a:p>
            <a:r>
              <a:rPr lang="fr-FR" i="1" dirty="0"/>
              <a:t>- Nécessité d’un ballast et starter</a:t>
            </a:r>
          </a:p>
          <a:p>
            <a:endParaRPr lang="fr-FR" i="1" dirty="0"/>
          </a:p>
          <a:p>
            <a:r>
              <a:rPr lang="fr-FR" i="1" dirty="0"/>
              <a:t>- La longévité dépend du nombre d’allumages</a:t>
            </a:r>
          </a:p>
        </p:txBody>
      </p:sp>
      <p:sp>
        <p:nvSpPr>
          <p:cNvPr id="27" name="Rectangle à coins arrondis 8">
            <a:extLst>
              <a:ext uri="{FF2B5EF4-FFF2-40B4-BE49-F238E27FC236}">
                <a16:creationId xmlns:a16="http://schemas.microsoft.com/office/drawing/2014/main" id="{44434B38-BBA2-45F9-BB3F-46463E02FFCF}"/>
              </a:ext>
            </a:extLst>
          </p:cNvPr>
          <p:cNvSpPr/>
          <p:nvPr/>
        </p:nvSpPr>
        <p:spPr>
          <a:xfrm>
            <a:off x="6732240" y="1446866"/>
            <a:ext cx="2295029"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26" name="Rectangle 25">
            <a:extLst>
              <a:ext uri="{FF2B5EF4-FFF2-40B4-BE49-F238E27FC236}">
                <a16:creationId xmlns:a16="http://schemas.microsoft.com/office/drawing/2014/main" id="{E4F73DC5-EF29-4380-B421-6E32BA6D304B}"/>
              </a:ext>
            </a:extLst>
          </p:cNvPr>
          <p:cNvSpPr/>
          <p:nvPr/>
        </p:nvSpPr>
        <p:spPr>
          <a:xfrm>
            <a:off x="6704550" y="1453593"/>
            <a:ext cx="2439450" cy="646331"/>
          </a:xfrm>
          <a:prstGeom prst="rect">
            <a:avLst/>
          </a:prstGeom>
        </p:spPr>
        <p:txBody>
          <a:bodyPr wrap="none">
            <a:spAutoFit/>
          </a:bodyPr>
          <a:lstStyle/>
          <a:p>
            <a:r>
              <a:rPr lang="fr-FR" b="1" dirty="0">
                <a:solidFill>
                  <a:schemeClr val="bg1"/>
                </a:solidFill>
              </a:rPr>
              <a:t>3.3.2. </a:t>
            </a:r>
            <a:r>
              <a:rPr lang="fr-FR" i="1" dirty="0">
                <a:solidFill>
                  <a:schemeClr val="bg1"/>
                </a:solidFill>
              </a:rPr>
              <a:t>INCONVENIENTS :</a:t>
            </a:r>
            <a:endParaRPr lang="fr-FR" i="1" dirty="0">
              <a:solidFill>
                <a:schemeClr val="bg1"/>
              </a:solidFill>
              <a:latin typeface="Cambria-Italic-Identity-H"/>
            </a:endParaRPr>
          </a:p>
          <a:p>
            <a:endParaRPr lang="fr-FR" dirty="0">
              <a:solidFill>
                <a:schemeClr val="bg1"/>
              </a:solidFill>
            </a:endParaRPr>
          </a:p>
        </p:txBody>
      </p:sp>
    </p:spTree>
    <p:extLst>
      <p:ext uri="{BB962C8B-B14F-4D97-AF65-F5344CB8AC3E}">
        <p14:creationId xmlns:p14="http://schemas.microsoft.com/office/powerpoint/2010/main" val="12245672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7"/>
          <p:cNvGrpSpPr/>
          <p:nvPr/>
        </p:nvGrpSpPr>
        <p:grpSpPr>
          <a:xfrm>
            <a:off x="251520" y="980728"/>
            <a:ext cx="4932548" cy="432048"/>
            <a:chOff x="-540060" y="-24495"/>
            <a:chExt cx="6135995" cy="725833"/>
          </a:xfrm>
        </p:grpSpPr>
        <p:sp>
          <p:nvSpPr>
            <p:cNvPr id="9" name="Rectangle à coins arrondis 8"/>
            <p:cNvSpPr/>
            <p:nvPr/>
          </p:nvSpPr>
          <p:spPr>
            <a:xfrm>
              <a:off x="-524746" y="-24495"/>
              <a:ext cx="6120681" cy="725833"/>
            </a:xfrm>
            <a:prstGeom prst="roundRect">
              <a:avLst/>
            </a:prstGeom>
          </p:spPr>
          <p:style>
            <a:lnRef idx="0">
              <a:schemeClr val="accent2"/>
            </a:lnRef>
            <a:fillRef idx="3">
              <a:schemeClr val="accent2"/>
            </a:fillRef>
            <a:effectRef idx="3">
              <a:schemeClr val="accent2"/>
            </a:effectRef>
            <a:fontRef idx="minor">
              <a:schemeClr val="lt1"/>
            </a:fontRef>
          </p:style>
        </p:sp>
        <p:sp>
          <p:nvSpPr>
            <p:cNvPr id="10" name="Rectangle 9"/>
            <p:cNvSpPr/>
            <p:nvPr/>
          </p:nvSpPr>
          <p:spPr>
            <a:xfrm>
              <a:off x="-540060" y="-24495"/>
              <a:ext cx="6049815" cy="654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r>
                <a:rPr lang="fr-FR" b="1" dirty="0"/>
                <a:t>3. Présentation des différentes lampes</a:t>
              </a:r>
              <a:endParaRPr lang="fr-FR" sz="2400" b="1" dirty="0"/>
            </a:p>
          </p:txBody>
        </p:sp>
      </p:grpSp>
      <p:sp>
        <p:nvSpPr>
          <p:cNvPr id="37" name="Espace réservé du numéro de diapositive 36"/>
          <p:cNvSpPr>
            <a:spLocks noGrp="1"/>
          </p:cNvSpPr>
          <p:nvPr>
            <p:ph type="sldNum" sz="quarter" idx="12"/>
          </p:nvPr>
        </p:nvSpPr>
        <p:spPr/>
        <p:txBody>
          <a:bodyPr/>
          <a:lstStyle/>
          <a:p>
            <a:fld id="{5A764A56-9323-46BD-A738-6543732E15F1}" type="slidenum">
              <a:rPr lang="fr-FR" smtClean="0"/>
              <a:pPr/>
              <a:t>20</a:t>
            </a:fld>
            <a:endParaRPr lang="fr-FR" dirty="0"/>
          </a:p>
        </p:txBody>
      </p:sp>
      <p:pic>
        <p:nvPicPr>
          <p:cNvPr id="35" name="Image 34">
            <a:extLst>
              <a:ext uri="{FF2B5EF4-FFF2-40B4-BE49-F238E27FC236}">
                <a16:creationId xmlns:a16="http://schemas.microsoft.com/office/drawing/2014/main" id="{A81D86F5-7C5B-4AB0-95FF-FC4587222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8399"/>
            <a:ext cx="9144000" cy="855112"/>
          </a:xfrm>
          <a:prstGeom prst="rect">
            <a:avLst/>
          </a:prstGeom>
        </p:spPr>
      </p:pic>
      <p:grpSp>
        <p:nvGrpSpPr>
          <p:cNvPr id="13" name="Groupe 12">
            <a:extLst>
              <a:ext uri="{FF2B5EF4-FFF2-40B4-BE49-F238E27FC236}">
                <a16:creationId xmlns:a16="http://schemas.microsoft.com/office/drawing/2014/main" id="{99F2AE73-8CCF-46C9-A3E7-B86F31D7BD38}"/>
              </a:ext>
            </a:extLst>
          </p:cNvPr>
          <p:cNvGrpSpPr/>
          <p:nvPr/>
        </p:nvGrpSpPr>
        <p:grpSpPr>
          <a:xfrm>
            <a:off x="292537" y="19801"/>
            <a:ext cx="6347520" cy="900329"/>
            <a:chOff x="0" y="0"/>
            <a:chExt cx="6347520" cy="1224132"/>
          </a:xfrm>
        </p:grpSpPr>
        <p:sp>
          <p:nvSpPr>
            <p:cNvPr id="14" name="Rectangle : coins arrondis 13">
              <a:extLst>
                <a:ext uri="{FF2B5EF4-FFF2-40B4-BE49-F238E27FC236}">
                  <a16:creationId xmlns:a16="http://schemas.microsoft.com/office/drawing/2014/main" id="{9164DE46-B1D0-434B-AEBE-3A19DA981936}"/>
                </a:ext>
              </a:extLst>
            </p:cNvPr>
            <p:cNvSpPr/>
            <p:nvPr/>
          </p:nvSpPr>
          <p:spPr>
            <a:xfrm>
              <a:off x="0" y="0"/>
              <a:ext cx="6347520" cy="1224132"/>
            </a:xfrm>
            <a:prstGeom prst="roundRect">
              <a:avLst/>
            </a:prstGeom>
          </p:spPr>
          <p:style>
            <a:lnRef idx="0">
              <a:schemeClr val="accent2"/>
            </a:lnRef>
            <a:fillRef idx="3">
              <a:schemeClr val="accent2"/>
            </a:fillRef>
            <a:effectRef idx="3">
              <a:schemeClr val="accent2"/>
            </a:effectRef>
            <a:fontRef idx="minor">
              <a:schemeClr val="lt1"/>
            </a:fontRef>
          </p:style>
        </p:sp>
        <p:sp>
          <p:nvSpPr>
            <p:cNvPr id="15" name="Rectangle : coins arrondis 4">
              <a:extLst>
                <a:ext uri="{FF2B5EF4-FFF2-40B4-BE49-F238E27FC236}">
                  <a16:creationId xmlns:a16="http://schemas.microsoft.com/office/drawing/2014/main" id="{39BEC443-EDAC-404C-B516-2CE4AA01544A}"/>
                </a:ext>
              </a:extLst>
            </p:cNvPr>
            <p:cNvSpPr txBox="1"/>
            <p:nvPr/>
          </p:nvSpPr>
          <p:spPr>
            <a:xfrm>
              <a:off x="59757" y="59757"/>
              <a:ext cx="6228006" cy="1104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Les technologies de lampes</a:t>
              </a:r>
            </a:p>
          </p:txBody>
        </p:sp>
      </p:grpSp>
      <p:sp>
        <p:nvSpPr>
          <p:cNvPr id="12" name="Rectangle à coins arrondis 8">
            <a:extLst>
              <a:ext uri="{FF2B5EF4-FFF2-40B4-BE49-F238E27FC236}">
                <a16:creationId xmlns:a16="http://schemas.microsoft.com/office/drawing/2014/main" id="{9F3322FB-A71E-466C-8DBF-4A3874CD53F6}"/>
              </a:ext>
            </a:extLst>
          </p:cNvPr>
          <p:cNvSpPr/>
          <p:nvPr/>
        </p:nvSpPr>
        <p:spPr>
          <a:xfrm>
            <a:off x="651155" y="1477514"/>
            <a:ext cx="3164762" cy="432048"/>
          </a:xfrm>
          <a:prstGeom prst="roundRect">
            <a:avLst/>
          </a:prstGeom>
        </p:spPr>
        <p:style>
          <a:lnRef idx="0">
            <a:schemeClr val="accent2"/>
          </a:lnRef>
          <a:fillRef idx="3">
            <a:schemeClr val="accent2"/>
          </a:fillRef>
          <a:effectRef idx="3">
            <a:schemeClr val="accent2"/>
          </a:effectRef>
          <a:fontRef idx="minor">
            <a:schemeClr val="lt1"/>
          </a:fontRef>
        </p:style>
      </p:sp>
      <p:sp>
        <p:nvSpPr>
          <p:cNvPr id="4" name="Rectangle 3">
            <a:extLst>
              <a:ext uri="{FF2B5EF4-FFF2-40B4-BE49-F238E27FC236}">
                <a16:creationId xmlns:a16="http://schemas.microsoft.com/office/drawing/2014/main" id="{B60C5498-9DDF-469D-88E8-A24E37E0E823}"/>
              </a:ext>
            </a:extLst>
          </p:cNvPr>
          <p:cNvSpPr/>
          <p:nvPr/>
        </p:nvSpPr>
        <p:spPr>
          <a:xfrm>
            <a:off x="651154" y="1518819"/>
            <a:ext cx="2657331" cy="369332"/>
          </a:xfrm>
          <a:prstGeom prst="rect">
            <a:avLst/>
          </a:prstGeom>
        </p:spPr>
        <p:txBody>
          <a:bodyPr wrap="none">
            <a:spAutoFit/>
          </a:bodyPr>
          <a:lstStyle/>
          <a:p>
            <a:r>
              <a:rPr lang="fr-FR" b="1" dirty="0">
                <a:solidFill>
                  <a:schemeClr val="bg1"/>
                </a:solidFill>
              </a:rPr>
              <a:t>3.4.  lampe fluo compacte</a:t>
            </a:r>
            <a:endParaRPr lang="fr-FR" dirty="0">
              <a:solidFill>
                <a:schemeClr val="bg1"/>
              </a:solidFill>
            </a:endParaRPr>
          </a:p>
        </p:txBody>
      </p:sp>
      <p:sp>
        <p:nvSpPr>
          <p:cNvPr id="5" name="Rectangle 4">
            <a:extLst>
              <a:ext uri="{FF2B5EF4-FFF2-40B4-BE49-F238E27FC236}">
                <a16:creationId xmlns:a16="http://schemas.microsoft.com/office/drawing/2014/main" id="{4A0CD146-4043-4382-A917-83367C6E5C27}"/>
              </a:ext>
            </a:extLst>
          </p:cNvPr>
          <p:cNvSpPr/>
          <p:nvPr/>
        </p:nvSpPr>
        <p:spPr>
          <a:xfrm>
            <a:off x="352294" y="1994194"/>
            <a:ext cx="6026299" cy="2585323"/>
          </a:xfrm>
          <a:prstGeom prst="rect">
            <a:avLst/>
          </a:prstGeom>
        </p:spPr>
        <p:txBody>
          <a:bodyPr wrap="square">
            <a:spAutoFit/>
          </a:bodyPr>
          <a:lstStyle/>
          <a:p>
            <a:r>
              <a:rPr lang="fr-FR" b="1" i="1" dirty="0"/>
              <a:t>Principe </a:t>
            </a:r>
            <a:r>
              <a:rPr lang="fr-FR" i="1" dirty="0"/>
              <a:t>:</a:t>
            </a:r>
          </a:p>
          <a:p>
            <a:r>
              <a:rPr lang="fr-FR" dirty="0"/>
              <a:t>Appelées aussi LFC, ces lampes sont une variante moins encombrante des tubes fluorescents. Le tube est ici disposé en cercle ou simplement en U. Il est parfois enveloppé dans un bulbe de protection en verre. Le tube utilisé est plus mince et plus court. Certains modèles possèdent en plus un régulateur électronique de courant qui évite le clignotement à l'allumage. Les lampes fluocompactes constituent une très bonne alternative aux lampes à incandescence </a:t>
            </a:r>
            <a:r>
              <a:rPr lang="fr-FR"/>
              <a:t>classiques .</a:t>
            </a:r>
            <a:endParaRPr lang="fr-FR" dirty="0"/>
          </a:p>
        </p:txBody>
      </p:sp>
    </p:spTree>
    <p:extLst>
      <p:ext uri="{BB962C8B-B14F-4D97-AF65-F5344CB8AC3E}">
        <p14:creationId xmlns:p14="http://schemas.microsoft.com/office/powerpoint/2010/main" val="2400622415"/>
      </p:ext>
    </p:extLst>
  </p:cSld>
  <p:clrMapOvr>
    <a:masterClrMapping/>
  </p:clrMapOvr>
  <p:transition spd="med">
    <p:fade/>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20694</TotalTime>
  <Words>1788</Words>
  <Application>Microsoft Office PowerPoint</Application>
  <PresentationFormat>Affichage à l'écran (4:3)</PresentationFormat>
  <Paragraphs>223</Paragraphs>
  <Slides>20</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20</vt:i4>
      </vt:variant>
    </vt:vector>
  </HeadingPairs>
  <TitlesOfParts>
    <vt:vector size="30" baseType="lpstr">
      <vt:lpstr>Arial</vt:lpstr>
      <vt:lpstr>Calibri</vt:lpstr>
      <vt:lpstr>Calibri-Identity-H</vt:lpstr>
      <vt:lpstr>Calibri-Italic-Identity-H</vt:lpstr>
      <vt:lpstr>Cambria-Italic-Identity-H</vt:lpstr>
      <vt:lpstr>Comic Sans MS</vt:lpstr>
      <vt:lpstr>Times New Roman</vt:lpstr>
      <vt:lpstr>TimesNewRomanPS-BoldMT-Identity-H</vt:lpstr>
      <vt:lpstr>TimesNewRomanPSMT-Identity-H</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BOS</dc:creator>
  <cp:lastModifiedBy>Thierry JOST</cp:lastModifiedBy>
  <cp:revision>160</cp:revision>
  <dcterms:created xsi:type="dcterms:W3CDTF">2013-08-30T14:50:05Z</dcterms:created>
  <dcterms:modified xsi:type="dcterms:W3CDTF">2020-12-30T13:01:22Z</dcterms:modified>
</cp:coreProperties>
</file>