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6"/>
  </p:notesMasterIdLst>
  <p:sldIdLst>
    <p:sldId id="282" r:id="rId2"/>
    <p:sldId id="345" r:id="rId3"/>
    <p:sldId id="359" r:id="rId4"/>
    <p:sldId id="360" r:id="rId5"/>
    <p:sldId id="361" r:id="rId6"/>
    <p:sldId id="256" r:id="rId7"/>
    <p:sldId id="362" r:id="rId8"/>
    <p:sldId id="363" r:id="rId9"/>
    <p:sldId id="364" r:id="rId10"/>
    <p:sldId id="365" r:id="rId11"/>
    <p:sldId id="366" r:id="rId12"/>
    <p:sldId id="368" r:id="rId13"/>
    <p:sldId id="367" r:id="rId14"/>
    <p:sldId id="304" r:id="rId15"/>
  </p:sldIdLst>
  <p:sldSz cx="9144000" cy="5143500" type="screen16x9"/>
  <p:notesSz cx="6858000" cy="9144000"/>
  <p:embeddedFontLst>
    <p:embeddedFont>
      <p:font typeface="Montserrat Light" panose="020B0604020202020204" charset="0"/>
      <p:regular r:id="rId17"/>
      <p:bold r:id="rId18"/>
      <p:italic r:id="rId19"/>
      <p:boldItalic r:id="rId20"/>
    </p:embeddedFont>
    <p:embeddedFont>
      <p:font typeface="Montserrat SemiBold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Montserrat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A6"/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20" y="-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488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658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122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488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5954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875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5915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9799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8174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463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5274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29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eca3.free.fr/lecon/COURS/DAO/aideInv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1485089" y="1244686"/>
            <a:ext cx="7658911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EC02-TP05b MODIFICATION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5880" y="248190"/>
            <a:ext cx="55405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1° MISE EN SITUATION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69AF514-F1BD-4785-9E44-C70F2BD45F0C}"/>
              </a:ext>
            </a:extLst>
          </p:cNvPr>
          <p:cNvSpPr txBox="1"/>
          <p:nvPr/>
        </p:nvSpPr>
        <p:spPr>
          <a:xfrm>
            <a:off x="2916160" y="1238979"/>
            <a:ext cx="61708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Le bureau d’étude, développe un nouvel étau. </a:t>
            </a:r>
          </a:p>
          <a:p>
            <a:r>
              <a:rPr lang="fr-FR" i="1" dirty="0"/>
              <a:t>Dans une optique d’amélioration du produit, vous avez décidé de reconcevoir la </a:t>
            </a:r>
            <a:r>
              <a:rPr lang="fr-FR" b="1" i="1" dirty="0"/>
              <a:t>liaison pivot</a:t>
            </a:r>
            <a:r>
              <a:rPr lang="fr-FR" i="1" dirty="0"/>
              <a:t> entre le </a:t>
            </a:r>
            <a:r>
              <a:rPr lang="fr-FR" b="1" i="1" dirty="0"/>
              <a:t>mors mobile</a:t>
            </a:r>
            <a:r>
              <a:rPr lang="fr-FR" i="1" dirty="0"/>
              <a:t> et l’</a:t>
            </a:r>
            <a:r>
              <a:rPr lang="fr-FR" b="1" i="1" dirty="0"/>
              <a:t>axe de manœuvre</a:t>
            </a:r>
            <a:r>
              <a:rPr lang="fr-FR" i="1" dirty="0"/>
              <a:t>. </a:t>
            </a:r>
          </a:p>
          <a:p>
            <a:r>
              <a:rPr lang="fr-FR" i="1" dirty="0"/>
              <a:t>En effet, après une enquête auprès de vos clients, un des points les plus désagréables constaté sur le produit est le trop grand frottement lors du fonctionnement au sein du mécanisme. </a:t>
            </a:r>
          </a:p>
          <a:p>
            <a:r>
              <a:rPr lang="fr-FR" i="1" dirty="0"/>
              <a:t>Dans une étude préalable il en est ressorti que pour le résoudre sans que cela ne coûte trop cher, il faut reconcevoir la liaison pivot entre le </a:t>
            </a:r>
            <a:r>
              <a:rPr lang="fr-FR" b="1" i="1" dirty="0"/>
              <a:t>mors mobile</a:t>
            </a:r>
            <a:r>
              <a:rPr lang="fr-FR" i="1" dirty="0"/>
              <a:t> et l’</a:t>
            </a:r>
            <a:r>
              <a:rPr lang="fr-FR" b="1" i="1" dirty="0"/>
              <a:t>axe de manœuvre</a:t>
            </a:r>
            <a:r>
              <a:rPr lang="fr-FR" i="1" dirty="0"/>
              <a:t> afin d’améliorer son rendement. </a:t>
            </a:r>
          </a:p>
          <a:p>
            <a:r>
              <a:rPr lang="fr-FR" i="1" dirty="0"/>
              <a:t>Votre groupe de travail va donc d’opérer cette modification. </a:t>
            </a:r>
          </a:p>
          <a:p>
            <a:r>
              <a:rPr lang="fr-FR" i="1" dirty="0"/>
              <a:t>Vous devez pour ce faire mener à bien une </a:t>
            </a:r>
            <a:r>
              <a:rPr lang="fr-FR" b="1" i="1" dirty="0"/>
              <a:t>étude</a:t>
            </a:r>
            <a:r>
              <a:rPr lang="fr-FR" i="1" dirty="0"/>
              <a:t> des </a:t>
            </a:r>
            <a:r>
              <a:rPr lang="fr-FR" b="1" i="1" dirty="0"/>
              <a:t>surfaces fonctionnelles</a:t>
            </a:r>
            <a:r>
              <a:rPr lang="fr-FR" i="1" dirty="0"/>
              <a:t> qui participent à la </a:t>
            </a:r>
            <a:r>
              <a:rPr lang="fr-FR" b="1" i="1" dirty="0"/>
              <a:t>liaison</a:t>
            </a:r>
            <a:r>
              <a:rPr lang="fr-FR" i="1" dirty="0"/>
              <a:t> et proposer différentes solutions pour améliorer le produit, et enfin représenter votre solution sur le </a:t>
            </a:r>
            <a:r>
              <a:rPr lang="fr-FR" b="1" i="1" dirty="0"/>
              <a:t>modeleur 3D</a:t>
            </a:r>
            <a:r>
              <a:rPr lang="fr-FR" i="1" dirty="0"/>
              <a:t>. </a:t>
            </a:r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Remarques:</a:t>
            </a:r>
          </a:p>
          <a:p>
            <a:r>
              <a:rPr lang="fr-FR" b="1" dirty="0">
                <a:solidFill>
                  <a:srgbClr val="FF0000"/>
                </a:solidFill>
              </a:rPr>
              <a:t>Les dessins sur les diapos suivantes ne correspondent pas forcement à la pièce finale. Seul les cotes et les informations données sont à prendre en compte.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E43EA4BC-0D4B-43BC-9493-B9BCC5EC3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80" y="1572611"/>
            <a:ext cx="2671582" cy="28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6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5880" y="248190"/>
            <a:ext cx="617086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i="1" dirty="0"/>
              <a:t>2° Modification du Mors Mobile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69AF514-F1BD-4785-9E44-C70F2BD45F0C}"/>
              </a:ext>
            </a:extLst>
          </p:cNvPr>
          <p:cNvSpPr txBox="1"/>
          <p:nvPr/>
        </p:nvSpPr>
        <p:spPr>
          <a:xfrm>
            <a:off x="2916160" y="1238979"/>
            <a:ext cx="61708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Travail à réaliser dans votre dossier de travail/TP05, avec les fichiers dézipper du modeleur 3D  et vos fichiers </a:t>
            </a:r>
            <a:r>
              <a:rPr lang="fr-FR" i="1" dirty="0" err="1"/>
              <a:t>modifiers</a:t>
            </a:r>
            <a:r>
              <a:rPr lang="fr-FR" i="1" dirty="0"/>
              <a:t> :</a:t>
            </a:r>
            <a:endParaRPr lang="fr-FR" b="1" dirty="0">
              <a:solidFill>
                <a:srgbClr val="FF0000"/>
              </a:solidFill>
            </a:endParaRPr>
          </a:p>
          <a:p>
            <a:endParaRPr lang="fr-FR" b="1" u="sng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Pensez à réaliser des sauvegardes fréquentes pour éviter toutes pertes en cas de plantage machine.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Utilisez les fichiers aides placés à l'adresse suivante :</a:t>
            </a:r>
          </a:p>
          <a:p>
            <a:endParaRPr lang="fr-FR" dirty="0"/>
          </a:p>
          <a:p>
            <a:r>
              <a:rPr lang="fr-FR" b="1" dirty="0">
                <a:hlinkClick r:id="rId3"/>
              </a:rPr>
              <a:t>http://meca3.free.fr/lecon/COURS/DAO/aideInv.html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2.1. Limitez les frottements.</a:t>
            </a:r>
          </a:p>
          <a:p>
            <a:endParaRPr lang="fr-FR" b="1" dirty="0"/>
          </a:p>
          <a:p>
            <a:r>
              <a:rPr lang="fr-FR" b="1" dirty="0"/>
              <a:t>Pour limiter les frottement une bague en bronze  taraudée sera placée dans le mors mobile.</a:t>
            </a:r>
          </a:p>
          <a:p>
            <a:r>
              <a:rPr lang="fr-FR" b="1" dirty="0"/>
              <a:t>Les détails de l’opération sont énoncés dans les pages suivantes.</a:t>
            </a:r>
            <a:endParaRPr lang="fr-FR" dirty="0"/>
          </a:p>
          <a:p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E9DDEC46-8251-4742-AC7F-201991E6C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38" t="11306" r="57627" b="66512"/>
          <a:stretch/>
        </p:blipFill>
        <p:spPr>
          <a:xfrm>
            <a:off x="338097" y="1238978"/>
            <a:ext cx="2213001" cy="256426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xmlns="" id="{F7BCAAFF-075E-47BD-AD44-21F16DD6B3B1}"/>
              </a:ext>
            </a:extLst>
          </p:cNvPr>
          <p:cNvSpPr/>
          <p:nvPr/>
        </p:nvSpPr>
        <p:spPr>
          <a:xfrm>
            <a:off x="1106502" y="2504996"/>
            <a:ext cx="1429230" cy="10575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39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5880" y="248190"/>
            <a:ext cx="617086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i="1" dirty="0"/>
              <a:t>2° Modification du Mors Mobile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69AF514-F1BD-4785-9E44-C70F2BD45F0C}"/>
              </a:ext>
            </a:extLst>
          </p:cNvPr>
          <p:cNvSpPr txBox="1"/>
          <p:nvPr/>
        </p:nvSpPr>
        <p:spPr>
          <a:xfrm>
            <a:off x="4299689" y="1173182"/>
            <a:ext cx="463757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2.1. Ouvrez le </a:t>
            </a:r>
            <a:r>
              <a:rPr lang="fr-FR" b="1" i="1" dirty="0"/>
              <a:t>mors mobile</a:t>
            </a:r>
            <a:r>
              <a:rPr lang="fr-FR" i="1" dirty="0"/>
              <a:t>.</a:t>
            </a:r>
          </a:p>
          <a:p>
            <a:endParaRPr lang="fr-FR" i="1" dirty="0"/>
          </a:p>
          <a:p>
            <a:r>
              <a:rPr lang="fr-FR" i="1" dirty="0"/>
              <a:t>2.2. Recherchez sur le mors les surfaces fonctionnelles , avec leur cotes, à changer.</a:t>
            </a:r>
          </a:p>
          <a:p>
            <a:endParaRPr lang="fr-FR" i="1" dirty="0"/>
          </a:p>
          <a:p>
            <a:r>
              <a:rPr lang="fr-FR" i="1" dirty="0"/>
              <a:t>2.3. Recherchez dans la documentation technique le coussinet adapté pour limiter les frottements.</a:t>
            </a:r>
          </a:p>
          <a:p>
            <a:endParaRPr lang="fr-FR" i="1" dirty="0"/>
          </a:p>
          <a:p>
            <a:r>
              <a:rPr lang="fr-FR" i="1" dirty="0"/>
              <a:t>2.4. Recherchez dans une base de donnée, </a:t>
            </a:r>
            <a:r>
              <a:rPr lang="fr-FR" i="1" dirty="0" err="1"/>
              <a:t>Inventor</a:t>
            </a:r>
            <a:r>
              <a:rPr lang="fr-FR" i="1" dirty="0"/>
              <a:t>, </a:t>
            </a:r>
            <a:r>
              <a:rPr lang="fr-FR" i="1" dirty="0" err="1"/>
              <a:t>Traceparts</a:t>
            </a:r>
            <a:r>
              <a:rPr lang="fr-FR" i="1" dirty="0"/>
              <a:t>, ou autres, le coussinet correspondant . Ou dessinez vous-même la pièce en choisissant la matière (cuivre ou abs)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2.5. Réalisez un filetage </a:t>
            </a:r>
            <a:r>
              <a:rPr lang="fr-FR" b="1" dirty="0">
                <a:solidFill>
                  <a:schemeClr val="tx1"/>
                </a:solidFill>
              </a:rPr>
              <a:t>M 14 </a:t>
            </a:r>
            <a:r>
              <a:rPr lang="fr-FR" dirty="0">
                <a:solidFill>
                  <a:schemeClr val="tx1"/>
                </a:solidFill>
              </a:rPr>
              <a:t>dans le coussinet.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b="1" i="1" dirty="0">
                <a:solidFill>
                  <a:srgbClr val="FF0000"/>
                </a:solidFill>
              </a:rPr>
              <a:t>2.6. Sauvegardez votre pièce dans le même dossier que les autres pièces, sous :</a:t>
            </a:r>
          </a:p>
          <a:p>
            <a:r>
              <a:rPr lang="fr-FR" sz="1600" b="1" i="1" dirty="0">
                <a:solidFill>
                  <a:srgbClr val="FF0000"/>
                </a:solidFill>
              </a:rPr>
              <a:t>		03-Coussinet***.</a:t>
            </a:r>
            <a:r>
              <a:rPr lang="fr-FR" sz="1600" b="1" i="1" dirty="0" err="1">
                <a:solidFill>
                  <a:srgbClr val="FF0000"/>
                </a:solidFill>
              </a:rPr>
              <a:t>ipt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09CB8B51-E2CB-4DF4-A536-BB6DBFF7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8119"/>
            <a:ext cx="4173117" cy="27259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50F7D1-DCE3-4E37-A21E-B3441F25E335}"/>
              </a:ext>
            </a:extLst>
          </p:cNvPr>
          <p:cNvSpPr/>
          <p:nvPr/>
        </p:nvSpPr>
        <p:spPr>
          <a:xfrm>
            <a:off x="0" y="4149910"/>
            <a:ext cx="41731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b="1" u="sng" dirty="0">
              <a:solidFill>
                <a:srgbClr val="FF0000"/>
              </a:solidFill>
            </a:endParaRP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Pensez à réaliser des sauvegardes fréquentes pour éviter toutes pertes en cas de plantage machine.</a:t>
            </a:r>
          </a:p>
        </p:txBody>
      </p:sp>
    </p:spTree>
    <p:extLst>
      <p:ext uri="{BB962C8B-B14F-4D97-AF65-F5344CB8AC3E}">
        <p14:creationId xmlns:p14="http://schemas.microsoft.com/office/powerpoint/2010/main" val="30799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5880" y="248190"/>
            <a:ext cx="617086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i="1" dirty="0"/>
              <a:t>2° Modification du Mors Mobile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69AF514-F1BD-4785-9E44-C70F2BD45F0C}"/>
              </a:ext>
            </a:extLst>
          </p:cNvPr>
          <p:cNvSpPr txBox="1"/>
          <p:nvPr/>
        </p:nvSpPr>
        <p:spPr>
          <a:xfrm>
            <a:off x="2916160" y="1238979"/>
            <a:ext cx="61708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2.6. Réalisez les modification nécessaire à la mise en place du coussinet sur le </a:t>
            </a:r>
            <a:r>
              <a:rPr lang="fr-FR" b="1" i="1" dirty="0"/>
              <a:t>mors mobile</a:t>
            </a:r>
            <a:r>
              <a:rPr lang="fr-FR" i="1" dirty="0"/>
              <a:t>.</a:t>
            </a:r>
          </a:p>
          <a:p>
            <a:endParaRPr lang="fr-FR" i="1" dirty="0"/>
          </a:p>
          <a:p>
            <a:r>
              <a:rPr lang="fr-FR" i="1" dirty="0"/>
              <a:t>2.7. Changez la couleur de votre nouvelle pièce en rouge..</a:t>
            </a:r>
          </a:p>
          <a:p>
            <a:endParaRPr lang="fr-FR" i="1" dirty="0"/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b="1" i="1" dirty="0">
                <a:solidFill>
                  <a:srgbClr val="FF0000"/>
                </a:solidFill>
              </a:rPr>
              <a:t>2.8. Sauvegardez votre pièce dans le même dossier que les autres pièces, sous :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02-MorsMobileModif***.</a:t>
            </a:r>
            <a:r>
              <a:rPr lang="fr-FR" sz="1600" b="1" i="1" dirty="0" err="1">
                <a:solidFill>
                  <a:srgbClr val="FF0000"/>
                </a:solidFill>
              </a:rPr>
              <a:t>ipt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b="1" u="sng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Pensez à réaliser des sauvegardes fréquentes pour éviter toutes pertes en cas de plantage machine.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Utilisez les fichiers aides placés à l'adresse suivante :</a:t>
            </a:r>
          </a:p>
          <a:p>
            <a:endParaRPr lang="fr-FR" dirty="0"/>
          </a:p>
          <a:p>
            <a:r>
              <a:rPr lang="fr-FR" b="1" dirty="0"/>
              <a:t>http://meca3.free.fr/lecon/COURS/DAO/aideInv.html</a:t>
            </a:r>
            <a:endParaRPr lang="fr-FR" dirty="0"/>
          </a:p>
          <a:p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7ABFCD9-2DF9-49CD-A7B1-6A1A89685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20" y="1393994"/>
            <a:ext cx="2048270" cy="23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89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3.1. Modification de la </a:t>
            </a:r>
            <a:r>
              <a:rPr lang="fr-FR" b="1" dirty="0"/>
              <a:t>Vis Mère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3.1.1. Ouvrez le </a:t>
            </a:r>
            <a:r>
              <a:rPr lang="fr-FR" b="1" dirty="0"/>
              <a:t>Mors Fixe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3.1.2. Mesurez la porté  de la </a:t>
            </a:r>
            <a:r>
              <a:rPr lang="fr-FR" b="1" dirty="0"/>
              <a:t>Vis Mère </a:t>
            </a:r>
            <a:r>
              <a:rPr lang="fr-FR" dirty="0"/>
              <a:t>dans ce </a:t>
            </a:r>
            <a:r>
              <a:rPr lang="fr-FR" b="1" dirty="0"/>
              <a:t>Mors Fixe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3.1.3. Ouvrez la </a:t>
            </a:r>
            <a:r>
              <a:rPr lang="fr-FR" b="1" dirty="0"/>
              <a:t>Vis Mère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3.1.4. Modifiez la longueur de la </a:t>
            </a:r>
            <a:r>
              <a:rPr lang="fr-FR" dirty="0" err="1"/>
              <a:t>colerette</a:t>
            </a:r>
            <a:r>
              <a:rPr lang="fr-FR" dirty="0"/>
              <a:t> sur une distance 	égale à la portée mesurée </a:t>
            </a:r>
            <a:r>
              <a:rPr lang="fr-FR" b="1" dirty="0"/>
              <a:t>précédemment plus 5mm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3.1.5. Modifiez l’extrémité de la </a:t>
            </a:r>
            <a:r>
              <a:rPr lang="fr-FR" b="1" dirty="0"/>
              <a:t>Vis Mère </a:t>
            </a:r>
            <a:r>
              <a:rPr lang="fr-FR" dirty="0"/>
              <a:t>par un cylindre de 	diamètre de </a:t>
            </a:r>
            <a:r>
              <a:rPr lang="fr-FR" b="1" dirty="0"/>
              <a:t>30mm. </a:t>
            </a:r>
            <a:r>
              <a:rPr lang="fr-FR" dirty="0"/>
              <a:t>Vérifiez que le perçage pour la poignée 	est toujours débouchant.</a:t>
            </a:r>
          </a:p>
          <a:p>
            <a:endParaRPr lang="fr-FR" dirty="0"/>
          </a:p>
          <a:p>
            <a:r>
              <a:rPr lang="fr-FR" b="1" i="1" dirty="0">
                <a:solidFill>
                  <a:srgbClr val="FF0000"/>
                </a:solidFill>
              </a:rPr>
              <a:t>	3.1.6. Sauvegardez votre pièce dans le même dossier 	que les autres pièces, sous : </a:t>
            </a:r>
            <a:r>
              <a:rPr lang="fr-FR" sz="1600" b="1" i="1" dirty="0">
                <a:solidFill>
                  <a:srgbClr val="FF0000"/>
                </a:solidFill>
              </a:rPr>
              <a:t>04-VisMereModif***.</a:t>
            </a:r>
            <a:r>
              <a:rPr lang="fr-FR" sz="1600" b="1" i="1" dirty="0" err="1">
                <a:solidFill>
                  <a:srgbClr val="FF0000"/>
                </a:solidFill>
              </a:rPr>
              <a:t>ipt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Modifiez le mors en réalisant un lamage pour la 	rondelle à placer entre le mors et la vis mère.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7" t="6136" r="37783" b="38000"/>
          <a:stretch/>
        </p:blipFill>
        <p:spPr>
          <a:xfrm>
            <a:off x="482599" y="1377949"/>
            <a:ext cx="2636426" cy="297180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xmlns="" id="{8B26FDBD-58DA-4CF3-81A6-BCA12A8A595D}"/>
              </a:ext>
            </a:extLst>
          </p:cNvPr>
          <p:cNvSpPr/>
          <p:nvPr/>
        </p:nvSpPr>
        <p:spPr>
          <a:xfrm>
            <a:off x="1898650" y="2209800"/>
            <a:ext cx="1022350" cy="5715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3.2. Modification du </a:t>
            </a:r>
            <a:r>
              <a:rPr lang="fr-FR" b="1" dirty="0"/>
              <a:t>Mors Fixe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3.2.1. Modifiez le perçage de passage de la </a:t>
            </a:r>
            <a:r>
              <a:rPr lang="fr-FR" b="1" dirty="0"/>
              <a:t>Vis Mère </a:t>
            </a:r>
            <a:r>
              <a:rPr lang="fr-FR" dirty="0"/>
              <a:t>dans 	le </a:t>
            </a:r>
            <a:r>
              <a:rPr lang="fr-FR" b="1" dirty="0"/>
              <a:t>Mors  Fixe </a:t>
            </a:r>
            <a:r>
              <a:rPr lang="fr-FR" dirty="0"/>
              <a:t>pour un diamètre de </a:t>
            </a:r>
            <a:r>
              <a:rPr lang="fr-FR" b="1" dirty="0"/>
              <a:t>30mm</a:t>
            </a:r>
            <a:r>
              <a:rPr lang="fr-FR" dirty="0"/>
              <a:t> .</a:t>
            </a:r>
          </a:p>
          <a:p>
            <a:endParaRPr lang="fr-FR" dirty="0"/>
          </a:p>
          <a:p>
            <a:r>
              <a:rPr lang="fr-FR" dirty="0"/>
              <a:t>	3.2.2. Modifiez le </a:t>
            </a:r>
            <a:r>
              <a:rPr lang="fr-FR" b="1" dirty="0"/>
              <a:t>Mors</a:t>
            </a:r>
            <a:r>
              <a:rPr lang="fr-FR" dirty="0"/>
              <a:t> en réalisant un lamage pour la 	</a:t>
            </a:r>
            <a:r>
              <a:rPr lang="fr-FR" b="1" dirty="0"/>
              <a:t>rondelle</a:t>
            </a:r>
            <a:r>
              <a:rPr lang="fr-FR" dirty="0"/>
              <a:t> à placer entre le mors et la </a:t>
            </a:r>
            <a:r>
              <a:rPr lang="fr-FR" b="1" dirty="0"/>
              <a:t>Vis Mère.</a:t>
            </a:r>
          </a:p>
          <a:p>
            <a:r>
              <a:rPr lang="fr-FR" b="1" dirty="0"/>
              <a:t>	- Pour le diamètre du lamage, recherchez les 	dimensions d’une rondelle plate de diamètre intérieur 	de 30mm.</a:t>
            </a:r>
          </a:p>
          <a:p>
            <a:r>
              <a:rPr lang="fr-FR" b="1" dirty="0"/>
              <a:t>	- Pour la profondeur du lamage, il sera égale à la 	</a:t>
            </a:r>
            <a:r>
              <a:rPr lang="fr-FR" b="1" dirty="0" err="1"/>
              <a:t>moitier</a:t>
            </a:r>
            <a:r>
              <a:rPr lang="fr-FR" b="1" dirty="0"/>
              <a:t> de la hauteur de votre rondelle.</a:t>
            </a:r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	3.2.3. Sauvegardez votre pièce dans le même dossier 	que les autres pièces, sous : </a:t>
            </a:r>
          </a:p>
          <a:p>
            <a:r>
              <a:rPr lang="fr-FR" sz="1600" b="1" i="1" dirty="0">
                <a:solidFill>
                  <a:srgbClr val="FF0000"/>
                </a:solidFill>
              </a:rPr>
              <a:t>	</a:t>
            </a:r>
          </a:p>
          <a:p>
            <a:r>
              <a:rPr lang="fr-FR" sz="1600" b="1" i="1" dirty="0">
                <a:solidFill>
                  <a:srgbClr val="FF0000"/>
                </a:solidFill>
              </a:rPr>
              <a:t>		01-MorsFixeModif***.</a:t>
            </a:r>
            <a:r>
              <a:rPr lang="fr-FR" sz="1600" b="1" i="1" dirty="0" err="1">
                <a:solidFill>
                  <a:srgbClr val="FF0000"/>
                </a:solidFill>
              </a:rPr>
              <a:t>ipt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7" t="6136" r="37783" b="38000"/>
          <a:stretch/>
        </p:blipFill>
        <p:spPr>
          <a:xfrm>
            <a:off x="482599" y="1377949"/>
            <a:ext cx="2636426" cy="297180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xmlns="" id="{8B26FDBD-58DA-4CF3-81A6-BCA12A8A595D}"/>
              </a:ext>
            </a:extLst>
          </p:cNvPr>
          <p:cNvSpPr/>
          <p:nvPr/>
        </p:nvSpPr>
        <p:spPr>
          <a:xfrm>
            <a:off x="1898650" y="2209800"/>
            <a:ext cx="1022350" cy="5715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85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3.3. Assemblage du </a:t>
            </a:r>
            <a:r>
              <a:rPr lang="fr-FR" b="1" dirty="0"/>
              <a:t>Mors Fixe et de la vis Mère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	3.3.1. Ouvrez un nouvel assemblage standard(mm).</a:t>
            </a:r>
            <a:r>
              <a:rPr lang="fr-FR" dirty="0" err="1"/>
              <a:t>iam</a:t>
            </a:r>
            <a:r>
              <a:rPr lang="fr-FR" b="1" dirty="0"/>
              <a:t>.</a:t>
            </a:r>
          </a:p>
          <a:p>
            <a:endParaRPr lang="fr-FR" b="1" dirty="0"/>
          </a:p>
          <a:p>
            <a:r>
              <a:rPr lang="fr-FR" b="1" dirty="0"/>
              <a:t>	</a:t>
            </a:r>
            <a:r>
              <a:rPr lang="fr-FR" dirty="0"/>
              <a:t>3.3.2. Insérez les nouveaux fichiers du </a:t>
            </a:r>
            <a:r>
              <a:rPr lang="fr-FR" b="1" dirty="0"/>
              <a:t>Mors fixe </a:t>
            </a:r>
            <a:r>
              <a:rPr lang="fr-FR" dirty="0"/>
              <a:t>et de la</a:t>
            </a:r>
            <a:r>
              <a:rPr lang="fr-FR" b="1" dirty="0"/>
              <a:t> 	Vis Mère et la rondelle choisie.</a:t>
            </a:r>
          </a:p>
          <a:p>
            <a:endParaRPr lang="fr-FR" b="1" dirty="0"/>
          </a:p>
          <a:p>
            <a:r>
              <a:rPr lang="fr-FR" b="1" dirty="0"/>
              <a:t>	</a:t>
            </a:r>
            <a:r>
              <a:rPr lang="fr-FR" dirty="0"/>
              <a:t>3.3.3. Placez les contraintes en place en gardant comme 	seul mouvement possible la rotation de la </a:t>
            </a:r>
            <a:r>
              <a:rPr lang="fr-FR" b="1" dirty="0"/>
              <a:t>Vis Mère. </a:t>
            </a:r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	3.3.3. Sauvegardez votre pièce dans le même dossier 	que les autres pièces, sous : 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			Etau2Modelisme***.</a:t>
            </a:r>
            <a:r>
              <a:rPr lang="fr-FR" sz="1600" b="1" i="1" dirty="0" err="1">
                <a:solidFill>
                  <a:srgbClr val="FF0000"/>
                </a:solidFill>
              </a:rPr>
              <a:t>iam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7" t="6136" r="37783" b="38000"/>
          <a:stretch/>
        </p:blipFill>
        <p:spPr>
          <a:xfrm>
            <a:off x="558799" y="1653298"/>
            <a:ext cx="2636426" cy="297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5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3.4. Mise en place d’une rainure pour placer un anneau élastique en contact avec la rondelle.</a:t>
            </a:r>
          </a:p>
          <a:p>
            <a:endParaRPr lang="fr-FR" dirty="0"/>
          </a:p>
          <a:p>
            <a:r>
              <a:rPr lang="fr-FR" dirty="0"/>
              <a:t>	3.4.1. Recherchez les caractéristiques de l’anneau 	élastique et de sa rainure..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	</a:t>
            </a:r>
            <a:r>
              <a:rPr lang="fr-FR" dirty="0"/>
              <a:t>3.4.2. Réalisez la rainure </a:t>
            </a:r>
            <a:r>
              <a:rPr lang="fr-FR" dirty="0" smtClean="0"/>
              <a:t>circulaire dans la </a:t>
            </a:r>
            <a:r>
              <a:rPr lang="fr-FR" b="1" dirty="0" smtClean="0"/>
              <a:t>Vis Mère</a:t>
            </a:r>
            <a:r>
              <a:rPr lang="fr-FR" dirty="0" smtClean="0"/>
              <a:t>.</a:t>
            </a:r>
            <a:endParaRPr lang="fr-FR" b="1" dirty="0"/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	3.4.3. Sauvegardez votre pièce dans le même dossier 	que les autres pièces, sous : </a:t>
            </a:r>
            <a:r>
              <a:rPr lang="fr-FR" sz="1600" b="1" i="1" dirty="0">
                <a:solidFill>
                  <a:srgbClr val="FF0000"/>
                </a:solidFill>
              </a:rPr>
              <a:t>04-VisMereModif***.</a:t>
            </a:r>
            <a:r>
              <a:rPr lang="fr-FR" sz="1600" b="1" i="1" dirty="0" err="1">
                <a:solidFill>
                  <a:srgbClr val="FF0000"/>
                </a:solidFill>
              </a:rPr>
              <a:t>ipt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53" t="20892" r="45823" b="66604"/>
          <a:stretch/>
        </p:blipFill>
        <p:spPr>
          <a:xfrm>
            <a:off x="185057" y="1890730"/>
            <a:ext cx="3396592" cy="2441784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1883353" y="2383971"/>
            <a:ext cx="293790" cy="14586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43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3.5. Assemblage avec l’anneau élastique.</a:t>
            </a:r>
          </a:p>
          <a:p>
            <a:endParaRPr lang="fr-FR" dirty="0"/>
          </a:p>
          <a:p>
            <a:r>
              <a:rPr lang="fr-FR" dirty="0"/>
              <a:t>	3.5.1. Retournez sur votre dessin d’ensemble. Vérifiez la </a:t>
            </a:r>
            <a:r>
              <a:rPr lang="fr-FR" dirty="0" smtClean="0"/>
              <a:t>	mise </a:t>
            </a:r>
            <a:r>
              <a:rPr lang="fr-FR" dirty="0"/>
              <a:t>à jour de votre </a:t>
            </a:r>
            <a:r>
              <a:rPr lang="fr-FR" b="1" dirty="0"/>
              <a:t>Vis Mère. </a:t>
            </a:r>
            <a:r>
              <a:rPr lang="fr-FR" dirty="0"/>
              <a:t>(Réalisez la mise à jour avec </a:t>
            </a:r>
            <a:r>
              <a:rPr lang="fr-FR" dirty="0" smtClean="0"/>
              <a:t>	la touche, </a:t>
            </a:r>
            <a:r>
              <a:rPr lang="fr-FR" dirty="0"/>
              <a:t>si nécessaire.)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	</a:t>
            </a:r>
            <a:r>
              <a:rPr lang="fr-FR" dirty="0"/>
              <a:t>3.5.2. Insérez et placez l’anneau </a:t>
            </a:r>
            <a:r>
              <a:rPr lang="fr-FR" dirty="0" smtClean="0"/>
              <a:t>élastique choisi dans la 	bibliothèque.</a:t>
            </a:r>
            <a:endParaRPr lang="fr-FR" b="1" dirty="0"/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	3.5.3. Sauvegardez votre pièce dans le même dossier 	que les autres pièces, sous : 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			Etau2Modelisme***.</a:t>
            </a:r>
            <a:r>
              <a:rPr lang="fr-FR" sz="1600" b="1" i="1" dirty="0" err="1">
                <a:solidFill>
                  <a:srgbClr val="FF0000"/>
                </a:solidFill>
              </a:rPr>
              <a:t>iam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8B0EEE1-441D-412C-B59B-40FC971E2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47" y="1933663"/>
            <a:ext cx="368319" cy="247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53" t="20892" r="45823" b="66604"/>
          <a:stretch/>
        </p:blipFill>
        <p:spPr>
          <a:xfrm>
            <a:off x="185057" y="2057494"/>
            <a:ext cx="3396592" cy="2441784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1883353" y="2550735"/>
            <a:ext cx="293790" cy="14586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86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3.6. Assemblage avec le Mors Mobile.</a:t>
            </a:r>
          </a:p>
          <a:p>
            <a:endParaRPr lang="fr-FR" dirty="0"/>
          </a:p>
          <a:p>
            <a:r>
              <a:rPr lang="fr-FR" dirty="0"/>
              <a:t>	3.6.1. Insérez et placez le </a:t>
            </a:r>
            <a:r>
              <a:rPr lang="fr-FR" b="1" dirty="0"/>
              <a:t>Mors Mobile </a:t>
            </a:r>
            <a:r>
              <a:rPr lang="fr-FR" dirty="0"/>
              <a:t>en laissant </a:t>
            </a:r>
            <a:r>
              <a:rPr lang="fr-FR" dirty="0" smtClean="0"/>
              <a:t>	dépasser </a:t>
            </a:r>
            <a:r>
              <a:rPr lang="fr-FR" dirty="0"/>
              <a:t>la vis Mère de </a:t>
            </a:r>
            <a:r>
              <a:rPr lang="fr-FR" b="1" dirty="0"/>
              <a:t>27mm</a:t>
            </a:r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	3.6.2. Sauvegardez votre pièce dans le même dossier 	que les autres pièces, sous : 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			Etau2Modelisme***.</a:t>
            </a:r>
            <a:r>
              <a:rPr lang="fr-FR" sz="1600" b="1" i="1" dirty="0" err="1">
                <a:solidFill>
                  <a:srgbClr val="FF0000"/>
                </a:solidFill>
              </a:rPr>
              <a:t>iam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8B0EEE1-441D-412C-B59B-40FC971E2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47" y="1933663"/>
            <a:ext cx="368319" cy="247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6751014F-3301-4E3B-BD52-3E819F0568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52" t="12980" r="40803" b="60957"/>
          <a:stretch/>
        </p:blipFill>
        <p:spPr>
          <a:xfrm>
            <a:off x="160949" y="2017396"/>
            <a:ext cx="3665704" cy="2249803"/>
          </a:xfrm>
          <a:prstGeom prst="rect">
            <a:avLst/>
          </a:prstGeom>
        </p:spPr>
      </p:pic>
      <p:cxnSp>
        <p:nvCxnSpPr>
          <p:cNvPr id="4" name="Connecteur droit 3"/>
          <p:cNvCxnSpPr/>
          <p:nvPr/>
        </p:nvCxnSpPr>
        <p:spPr>
          <a:xfrm flipV="1">
            <a:off x="261257" y="1676400"/>
            <a:ext cx="43543" cy="1578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 flipV="1">
            <a:off x="892629" y="1545771"/>
            <a:ext cx="43542" cy="159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304800" y="1933663"/>
            <a:ext cx="58782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413657" y="167640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1226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Modification du guidage de la Vis Mère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3.7. Assemblage Total.</a:t>
            </a:r>
          </a:p>
          <a:p>
            <a:endParaRPr lang="fr-FR" dirty="0"/>
          </a:p>
          <a:p>
            <a:r>
              <a:rPr lang="fr-FR" dirty="0"/>
              <a:t>3.8. Insérez et placez les pièces manquantes déjà fournies.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i="1" dirty="0">
                <a:solidFill>
                  <a:srgbClr val="FF0000"/>
                </a:solidFill>
              </a:rPr>
              <a:t>3.8. Sauvegardez votre pièce dans le même </a:t>
            </a:r>
            <a:r>
              <a:rPr lang="fr-FR" b="1" i="1" dirty="0" smtClean="0">
                <a:solidFill>
                  <a:srgbClr val="FF0000"/>
                </a:solidFill>
              </a:rPr>
              <a:t>dossier que </a:t>
            </a:r>
            <a:r>
              <a:rPr lang="fr-FR" b="1" i="1" dirty="0">
                <a:solidFill>
                  <a:srgbClr val="FF0000"/>
                </a:solidFill>
              </a:rPr>
              <a:t>les autres pièces, sous : 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			Etau2Modelisme***.</a:t>
            </a:r>
            <a:r>
              <a:rPr lang="fr-FR" sz="1600" b="1" i="1" dirty="0" err="1">
                <a:solidFill>
                  <a:srgbClr val="FF0000"/>
                </a:solidFill>
              </a:rPr>
              <a:t>iam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BF0D0CE-9112-4693-9CF5-CE26FCD8A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92" y="1749073"/>
            <a:ext cx="2467356" cy="26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01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Mise en Plan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7AEE998-9F5A-4BAB-BDB5-02B5AF8CBE28}"/>
              </a:ext>
            </a:extLst>
          </p:cNvPr>
          <p:cNvSpPr txBox="1"/>
          <p:nvPr/>
        </p:nvSpPr>
        <p:spPr>
          <a:xfrm>
            <a:off x="3119025" y="1246373"/>
            <a:ext cx="57934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4.1. Réalisez un Dessin d‘ensemble en mise en plan.</a:t>
            </a:r>
          </a:p>
          <a:p>
            <a:endParaRPr lang="fr-FR" dirty="0"/>
          </a:p>
          <a:p>
            <a:r>
              <a:rPr lang="fr-FR" dirty="0"/>
              <a:t>4.2. Placez les axes de symétrie.</a:t>
            </a:r>
          </a:p>
          <a:p>
            <a:endParaRPr lang="fr-FR" dirty="0"/>
          </a:p>
          <a:p>
            <a:r>
              <a:rPr lang="fr-FR" dirty="0"/>
              <a:t>4.3. Placez une nomenclature</a:t>
            </a:r>
          </a:p>
          <a:p>
            <a:endParaRPr lang="fr-FR" dirty="0"/>
          </a:p>
          <a:p>
            <a:r>
              <a:rPr lang="fr-FR" dirty="0"/>
              <a:t>4.4. Placez les repères.</a:t>
            </a:r>
          </a:p>
          <a:p>
            <a:endParaRPr lang="fr-FR" dirty="0"/>
          </a:p>
          <a:p>
            <a:r>
              <a:rPr lang="fr-FR" dirty="0"/>
              <a:t>4.5. Complétez par autant de vue nécessaire pour définir complétement le système.</a:t>
            </a:r>
          </a:p>
          <a:p>
            <a:endParaRPr lang="fr-FR" dirty="0"/>
          </a:p>
          <a:p>
            <a:r>
              <a:rPr lang="fr-FR" b="1" i="1" dirty="0">
                <a:solidFill>
                  <a:srgbClr val="FF0000"/>
                </a:solidFill>
              </a:rPr>
              <a:t>4.6. Sauvegardez votre pièce dans le même dossier 	que les autres pièces, sous : </a:t>
            </a:r>
          </a:p>
          <a:p>
            <a:endParaRPr lang="fr-FR" b="1" i="1" dirty="0">
              <a:solidFill>
                <a:srgbClr val="FF0000"/>
              </a:solidFill>
            </a:endParaRPr>
          </a:p>
          <a:p>
            <a:r>
              <a:rPr lang="fr-FR" sz="1600" b="1" i="1" dirty="0">
                <a:solidFill>
                  <a:srgbClr val="FF0000"/>
                </a:solidFill>
              </a:rPr>
              <a:t>			Etau2Modelisme***.</a:t>
            </a:r>
            <a:r>
              <a:rPr lang="fr-FR" sz="1600" b="1" i="1" dirty="0" err="1">
                <a:solidFill>
                  <a:srgbClr val="FF0000"/>
                </a:solidFill>
              </a:rPr>
              <a:t>idw</a:t>
            </a:r>
            <a:r>
              <a:rPr lang="fr-FR" sz="1600" b="1" i="1" dirty="0">
                <a:solidFill>
                  <a:srgbClr val="FF0000"/>
                </a:solidFill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8B0EEE1-441D-412C-B59B-40FC971E2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47" y="1933663"/>
            <a:ext cx="368319" cy="2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5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Travail à rendre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D4DEE87-4219-4C9C-9532-0BC67F20FB76}"/>
              </a:ext>
            </a:extLst>
          </p:cNvPr>
          <p:cNvSpPr/>
          <p:nvPr/>
        </p:nvSpPr>
        <p:spPr>
          <a:xfrm>
            <a:off x="5007083" y="1462170"/>
            <a:ext cx="399291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Recherchez vos différentes pièces provenant de la bibliothèque dans votre dossier ../documents/ </a:t>
            </a:r>
            <a:r>
              <a:rPr lang="fr-FR" dirty="0" err="1"/>
              <a:t>inventor</a:t>
            </a:r>
            <a:r>
              <a:rPr lang="fr-FR" dirty="0"/>
              <a:t>/….. Et les copier dans le même dossier que vos pièces.</a:t>
            </a:r>
          </a:p>
          <a:p>
            <a:endParaRPr lang="fr-FR" dirty="0"/>
          </a:p>
          <a:p>
            <a:r>
              <a:rPr lang="fr-FR" dirty="0"/>
              <a:t>Zippez l’ensemble de vos fichiers pièces, assemblage et dessin d’ensemble.</a:t>
            </a:r>
          </a:p>
          <a:p>
            <a:endParaRPr lang="fr-FR" dirty="0"/>
          </a:p>
          <a:p>
            <a:r>
              <a:rPr lang="fr-FR" dirty="0"/>
              <a:t>Sauvegardez ce fichier sous:</a:t>
            </a:r>
          </a:p>
          <a:p>
            <a:r>
              <a:rPr lang="fr-FR" b="1"/>
              <a:t>EC02-TP05b-Modification****.</a:t>
            </a:r>
            <a:r>
              <a:rPr lang="fr-FR" b="1" dirty="0"/>
              <a:t>zip</a:t>
            </a:r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</p:txBody>
      </p:sp>
    </p:spTree>
    <p:extLst>
      <p:ext uri="{BB962C8B-B14F-4D97-AF65-F5344CB8AC3E}">
        <p14:creationId xmlns:p14="http://schemas.microsoft.com/office/powerpoint/2010/main" val="73998837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36427</TotalTime>
  <Words>757</Words>
  <Application>Microsoft Office PowerPoint</Application>
  <PresentationFormat>Affichage à l'écran (16:9)</PresentationFormat>
  <Paragraphs>172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Montserrat Light</vt:lpstr>
      <vt:lpstr>Montserrat SemiBold</vt:lpstr>
      <vt:lpstr>Calibri</vt:lpstr>
      <vt:lpstr>Monotype Sorts</vt:lpstr>
      <vt:lpstr>Montserrat</vt:lpstr>
      <vt:lpstr>Theme_ICAM</vt:lpstr>
      <vt:lpstr>EC02-TP05b MODIFICATION</vt:lpstr>
      <vt:lpstr>1° MISE EN SITUATION</vt:lpstr>
      <vt:lpstr>2° Modification du Mors Mobile</vt:lpstr>
      <vt:lpstr>2° Modification du Mors Mobile</vt:lpstr>
      <vt:lpstr>2° Modification du Mors Mobile</vt:lpstr>
      <vt:lpstr>3° Modification du guidage de la Vis Mère</vt:lpstr>
      <vt:lpstr>3° Modification du guidage de la Vis Mère</vt:lpstr>
      <vt:lpstr>3° Modification du guidage de la Vis Mère</vt:lpstr>
      <vt:lpstr>3° Modification du guidage de la Vis Mère</vt:lpstr>
      <vt:lpstr>3° Modification du guidage de la Vis Mère</vt:lpstr>
      <vt:lpstr>3° Modification du guidage de la Vis Mère</vt:lpstr>
      <vt:lpstr>3° Modification du guidage de la Vis Mère</vt:lpstr>
      <vt:lpstr>4° Mise en Plan</vt:lpstr>
      <vt:lpstr>Travail à rendre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TJ</cp:lastModifiedBy>
  <cp:revision>155</cp:revision>
  <dcterms:modified xsi:type="dcterms:W3CDTF">2024-12-18T16:03:23Z</dcterms:modified>
</cp:coreProperties>
</file>