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8" r:id="rId1"/>
  </p:sldMasterIdLst>
  <p:notesMasterIdLst>
    <p:notesMasterId r:id="rId36"/>
  </p:notesMasterIdLst>
  <p:sldIdLst>
    <p:sldId id="282" r:id="rId2"/>
    <p:sldId id="307" r:id="rId3"/>
    <p:sldId id="256" r:id="rId4"/>
    <p:sldId id="308" r:id="rId5"/>
    <p:sldId id="309" r:id="rId6"/>
    <p:sldId id="310" r:id="rId7"/>
    <p:sldId id="311" r:id="rId8"/>
    <p:sldId id="298" r:id="rId9"/>
    <p:sldId id="302" r:id="rId10"/>
    <p:sldId id="303" r:id="rId11"/>
    <p:sldId id="304" r:id="rId12"/>
    <p:sldId id="312" r:id="rId13"/>
    <p:sldId id="313" r:id="rId14"/>
    <p:sldId id="314" r:id="rId15"/>
    <p:sldId id="315" r:id="rId16"/>
    <p:sldId id="306" r:id="rId17"/>
    <p:sldId id="297" r:id="rId18"/>
    <p:sldId id="296" r:id="rId19"/>
    <p:sldId id="286" r:id="rId20"/>
    <p:sldId id="283" r:id="rId21"/>
    <p:sldId id="284" r:id="rId22"/>
    <p:sldId id="285" r:id="rId23"/>
    <p:sldId id="287" r:id="rId24"/>
    <p:sldId id="288" r:id="rId25"/>
    <p:sldId id="289" r:id="rId26"/>
    <p:sldId id="290" r:id="rId27"/>
    <p:sldId id="300" r:id="rId28"/>
    <p:sldId id="299" r:id="rId29"/>
    <p:sldId id="291" r:id="rId30"/>
    <p:sldId id="301" r:id="rId31"/>
    <p:sldId id="293" r:id="rId32"/>
    <p:sldId id="292" r:id="rId33"/>
    <p:sldId id="294" r:id="rId34"/>
    <p:sldId id="295" r:id="rId35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37"/>
      <p:bold r:id="rId38"/>
      <p:italic r:id="rId39"/>
      <p:boldItalic r:id="rId40"/>
    </p:embeddedFont>
    <p:embeddedFont>
      <p:font typeface="Montserrat" panose="020B0604020202020204" charset="0"/>
      <p:regular r:id="rId41"/>
      <p:bold r:id="rId42"/>
      <p:italic r:id="rId43"/>
      <p:boldItalic r:id="rId44"/>
    </p:embeddedFont>
    <p:embeddedFont>
      <p:font typeface="Montserrat Light" panose="020B0604020202020204" charset="0"/>
      <p:regular r:id="rId45"/>
      <p:bold r:id="rId46"/>
      <p:italic r:id="rId47"/>
      <p:boldItalic r:id="rId48"/>
    </p:embeddedFont>
    <p:embeddedFont>
      <p:font typeface="Montserrat SemiBold" panose="020B0604020202020204" charset="0"/>
      <p:regular r:id="rId49"/>
      <p:bold r:id="rId50"/>
      <p:italic r:id="rId51"/>
      <p:boldItalic r:id="rId52"/>
    </p:embeddedFont>
    <p:embeddedFont>
      <p:font typeface="Verdana" panose="020B0604030504040204" pitchFamily="34" charset="0"/>
      <p:regular r:id="rId53"/>
      <p:bold r:id="rId54"/>
      <p:italic r:id="rId55"/>
      <p:boldItalic r:id="rId5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A6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6B0D538-599E-4985-9D29-4B6C0FB4059C}">
  <a:tblStyle styleId="{46B0D538-599E-4985-9D29-4B6C0FB4059C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EFF7"/>
          </a:solidFill>
        </a:fill>
      </a:tcStyle>
    </a:wholeTbl>
    <a:band1H>
      <a:tcTxStyle/>
      <a:tcStyle>
        <a:tcBdr/>
        <a:fill>
          <a:solidFill>
            <a:srgbClr val="D0DEEF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0DEEF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F5F4874-5CC9-457A-A816-18083BC798B0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rgbClr val="E9EFF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E9EFF7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l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AFD5A757-21FA-41E0-A0FF-58904C18E577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rgbClr val="FCEC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FCECE7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l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2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464259D6-EF74-43BD-88C7-BBC4A5658D65}" styleName="Table_3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rgbClr val="EBF1E8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EBF1E8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l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6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85" autoAdjust="0"/>
    <p:restoredTop sz="94660"/>
  </p:normalViewPr>
  <p:slideViewPr>
    <p:cSldViewPr snapToGrid="0">
      <p:cViewPr varScale="1">
        <p:scale>
          <a:sx n="80" d="100"/>
          <a:sy n="80" d="100"/>
        </p:scale>
        <p:origin x="64" y="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6.fntdata"/><Relationship Id="rId47" Type="http://schemas.openxmlformats.org/officeDocument/2006/relationships/font" Target="fonts/font11.fntdata"/><Relationship Id="rId50" Type="http://schemas.openxmlformats.org/officeDocument/2006/relationships/font" Target="fonts/font14.fntdata"/><Relationship Id="rId55" Type="http://schemas.openxmlformats.org/officeDocument/2006/relationships/font" Target="fonts/font19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font" Target="fonts/font9.fntdata"/><Relationship Id="rId53" Type="http://schemas.openxmlformats.org/officeDocument/2006/relationships/font" Target="fonts/font17.fntdata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7.fntdata"/><Relationship Id="rId48" Type="http://schemas.openxmlformats.org/officeDocument/2006/relationships/font" Target="fonts/font12.fntdata"/><Relationship Id="rId56" Type="http://schemas.openxmlformats.org/officeDocument/2006/relationships/font" Target="fonts/font20.fntdata"/><Relationship Id="rId8" Type="http://schemas.openxmlformats.org/officeDocument/2006/relationships/slide" Target="slides/slide7.xml"/><Relationship Id="rId51" Type="http://schemas.openxmlformats.org/officeDocument/2006/relationships/font" Target="fonts/font15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46" Type="http://schemas.openxmlformats.org/officeDocument/2006/relationships/font" Target="fonts/font10.fntdata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font" Target="fonts/font5.fntdata"/><Relationship Id="rId54" Type="http://schemas.openxmlformats.org/officeDocument/2006/relationships/font" Target="fonts/font1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49" Type="http://schemas.openxmlformats.org/officeDocument/2006/relationships/font" Target="fonts/font13.fntdata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8.fntdata"/><Relationship Id="rId52" Type="http://schemas.openxmlformats.org/officeDocument/2006/relationships/font" Target="fonts/font16.fntdata"/><Relationship Id="rId6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6342197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424" name="Google Shape;42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055497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661451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010397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694340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348625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153788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572893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459682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76117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76117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76117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76117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76117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099589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715949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393241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445986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512550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4921706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764692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3701615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347236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328552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4844826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4604753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4022235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5289514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1430286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6564649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8489347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5667380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093658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4572000" y="1597819"/>
            <a:ext cx="3886200" cy="11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None/>
              <a:defRPr sz="32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4572000" y="2895786"/>
            <a:ext cx="3880500" cy="13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R="0"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R="0"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R="0"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R="0"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R="0"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R="0"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R="0"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R="0"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pic>
        <p:nvPicPr>
          <p:cNvPr id="14" name="Google Shape;14;p2" descr="logo-icam-full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444208" y="254400"/>
            <a:ext cx="1790758" cy="882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2" descr="logo-icam-full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444208" y="254400"/>
            <a:ext cx="1790758" cy="882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7" y="-307700"/>
            <a:ext cx="3434260" cy="54512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>
  <p:cSld name="Titre et contenu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395536" y="739486"/>
            <a:ext cx="4464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A45F"/>
              </a:buClr>
              <a:buSzPts val="2800"/>
              <a:buFont typeface="Montserrat SemiBold"/>
              <a:buNone/>
              <a:defRPr sz="2800" b="0" i="0" u="none" strike="noStrike" cap="none">
                <a:solidFill>
                  <a:srgbClr val="F9A45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395536" y="1769566"/>
            <a:ext cx="4464600" cy="26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pic>
        <p:nvPicPr>
          <p:cNvPr id="27" name="Google Shape;27;p4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63312" y="204291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4" descr="petites-band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49283" y="4801663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4"/>
          <p:cNvSpPr>
            <a:spLocks noGrp="1"/>
          </p:cNvSpPr>
          <p:nvPr>
            <p:ph type="pic" idx="2"/>
          </p:nvPr>
        </p:nvSpPr>
        <p:spPr>
          <a:xfrm>
            <a:off x="5003800" y="735546"/>
            <a:ext cx="4140300" cy="3707400"/>
          </a:xfrm>
          <a:prstGeom prst="rect">
            <a:avLst/>
          </a:prstGeom>
          <a:noFill/>
          <a:ln>
            <a:noFill/>
          </a:ln>
        </p:spPr>
      </p:sp>
      <p:pic>
        <p:nvPicPr>
          <p:cNvPr id="30" name="Google Shape;30;p4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63312" y="204291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4" descr="petites-band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49283" y="4801663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4"/>
          <p:cNvSpPr txBox="1">
            <a:spLocks noGrp="1"/>
          </p:cNvSpPr>
          <p:nvPr>
            <p:ph type="body" idx="3"/>
          </p:nvPr>
        </p:nvSpPr>
        <p:spPr>
          <a:xfrm>
            <a:off x="7164388" y="4731990"/>
            <a:ext cx="1800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279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79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»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itre">
  <p:cSld name="Chapitre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5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63312" y="204291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5" descr="petites-band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49283" y="4801663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5"/>
          <p:cNvSpPr>
            <a:spLocks noGrp="1"/>
          </p:cNvSpPr>
          <p:nvPr>
            <p:ph type="pic" idx="2"/>
          </p:nvPr>
        </p:nvSpPr>
        <p:spPr>
          <a:xfrm>
            <a:off x="0" y="0"/>
            <a:ext cx="4284600" cy="5132700"/>
          </a:xfrm>
          <a:prstGeom prst="rect">
            <a:avLst/>
          </a:prstGeom>
          <a:noFill/>
          <a:ln>
            <a:noFill/>
          </a:ln>
        </p:spPr>
      </p:sp>
      <p:sp>
        <p:nvSpPr>
          <p:cNvPr id="37" name="Google Shape;37;p5"/>
          <p:cNvSpPr txBox="1">
            <a:spLocks noGrp="1"/>
          </p:cNvSpPr>
          <p:nvPr>
            <p:ph type="title"/>
          </p:nvPr>
        </p:nvSpPr>
        <p:spPr>
          <a:xfrm>
            <a:off x="4427984" y="843558"/>
            <a:ext cx="4464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A45F"/>
              </a:buClr>
              <a:buSzPts val="2800"/>
              <a:buFont typeface="Montserrat SemiBold"/>
              <a:buNone/>
              <a:defRPr sz="2800" b="0" i="0" u="none" strike="noStrike" cap="none">
                <a:solidFill>
                  <a:srgbClr val="F9A45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body" idx="1"/>
          </p:nvPr>
        </p:nvSpPr>
        <p:spPr>
          <a:xfrm>
            <a:off x="4427984" y="1873638"/>
            <a:ext cx="4464600" cy="26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3"/>
          </p:nvPr>
        </p:nvSpPr>
        <p:spPr>
          <a:xfrm>
            <a:off x="7163199" y="4731990"/>
            <a:ext cx="1800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800"/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re et contenu">
  <p:cSld name="1_Titre et contenu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395536" y="739486"/>
            <a:ext cx="4464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A45F"/>
              </a:buClr>
              <a:buSzPts val="2800"/>
              <a:buFont typeface="Montserrat SemiBold"/>
              <a:buNone/>
              <a:defRPr sz="2800" b="0" i="0" u="none" strike="noStrike" cap="none">
                <a:solidFill>
                  <a:srgbClr val="F9A45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395536" y="1769566"/>
            <a:ext cx="4464600" cy="26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pic>
        <p:nvPicPr>
          <p:cNvPr id="43" name="Google Shape;43;p6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63312" y="204291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6" descr="petites-band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49283" y="4801663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6"/>
          <p:cNvSpPr>
            <a:spLocks noGrp="1"/>
          </p:cNvSpPr>
          <p:nvPr>
            <p:ph type="pic" idx="2"/>
          </p:nvPr>
        </p:nvSpPr>
        <p:spPr>
          <a:xfrm>
            <a:off x="5003800" y="735546"/>
            <a:ext cx="4140300" cy="3707400"/>
          </a:xfrm>
          <a:prstGeom prst="rect">
            <a:avLst/>
          </a:prstGeom>
          <a:noFill/>
          <a:ln>
            <a:noFill/>
          </a:ln>
        </p:spPr>
      </p:sp>
      <p:sp>
        <p:nvSpPr>
          <p:cNvPr id="46" name="Google Shape;46;p6"/>
          <p:cNvSpPr txBox="1">
            <a:spLocks noGrp="1"/>
          </p:cNvSpPr>
          <p:nvPr>
            <p:ph type="body" idx="3"/>
          </p:nvPr>
        </p:nvSpPr>
        <p:spPr>
          <a:xfrm>
            <a:off x="7164388" y="4731990"/>
            <a:ext cx="1800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279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79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»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e seul">
  <p:cSld name="Texte seul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8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06025" y="214991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8" descr="supports - decli piste-03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2600" y="2318201"/>
            <a:ext cx="4613135" cy="103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8" descr="petites-bandes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4530" y="4654558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8"/>
          <p:cNvSpPr txBox="1">
            <a:spLocks noGrp="1"/>
          </p:cNvSpPr>
          <p:nvPr>
            <p:ph type="title"/>
          </p:nvPr>
        </p:nvSpPr>
        <p:spPr>
          <a:xfrm>
            <a:off x="482600" y="1275606"/>
            <a:ext cx="40893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SemiBold"/>
              <a:buNone/>
              <a:defRPr sz="25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9" name="Google Shape;59;p8"/>
          <p:cNvSpPr txBox="1">
            <a:spLocks noGrp="1"/>
          </p:cNvSpPr>
          <p:nvPr>
            <p:ph type="body" idx="1"/>
          </p:nvPr>
        </p:nvSpPr>
        <p:spPr>
          <a:xfrm>
            <a:off x="482600" y="2571750"/>
            <a:ext cx="8193000" cy="19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8735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–"/>
              <a:defRPr sz="25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body" idx="2"/>
          </p:nvPr>
        </p:nvSpPr>
        <p:spPr>
          <a:xfrm>
            <a:off x="467544" y="4801791"/>
            <a:ext cx="1800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279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79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»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 txBox="1">
            <a:spLocks noGrp="1"/>
          </p:cNvSpPr>
          <p:nvPr>
            <p:ph type="title"/>
          </p:nvPr>
        </p:nvSpPr>
        <p:spPr>
          <a:xfrm>
            <a:off x="482600" y="848239"/>
            <a:ext cx="41523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Light"/>
              <a:buNone/>
              <a:defRPr sz="25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63" name="Google Shape;63;p9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244408" y="208712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9" descr="petites-band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4530" y="4654558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9"/>
          <p:cNvSpPr txBox="1">
            <a:spLocks noGrp="1"/>
          </p:cNvSpPr>
          <p:nvPr>
            <p:ph type="body" idx="1"/>
          </p:nvPr>
        </p:nvSpPr>
        <p:spPr>
          <a:xfrm>
            <a:off x="478400" y="1705654"/>
            <a:ext cx="4160700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66" name="Google Shape;66;p9"/>
          <p:cNvSpPr txBox="1">
            <a:spLocks noGrp="1"/>
          </p:cNvSpPr>
          <p:nvPr>
            <p:ph type="body" idx="2"/>
          </p:nvPr>
        </p:nvSpPr>
        <p:spPr>
          <a:xfrm>
            <a:off x="584530" y="4840002"/>
            <a:ext cx="1800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279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79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»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range 03">
  <p:cSld name="Orange 03">
    <p:bg>
      <p:bgPr>
        <a:solidFill>
          <a:srgbClr val="FEE0BD"/>
        </a:solid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0" descr="fond4.jpg"/>
          <p:cNvPicPr preferRelativeResize="0"/>
          <p:nvPr/>
        </p:nvPicPr>
        <p:blipFill rotWithShape="1">
          <a:blip r:embed="rId2">
            <a:alphaModFix/>
          </a:blip>
          <a:srcRect r="32000" b="9559"/>
          <a:stretch/>
        </p:blipFill>
        <p:spPr>
          <a:xfrm>
            <a:off x="0" y="0"/>
            <a:ext cx="5887126" cy="5162201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0"/>
          <p:cNvSpPr txBox="1">
            <a:spLocks noGrp="1"/>
          </p:cNvSpPr>
          <p:nvPr>
            <p:ph type="title"/>
          </p:nvPr>
        </p:nvSpPr>
        <p:spPr>
          <a:xfrm>
            <a:off x="3707904" y="1437624"/>
            <a:ext cx="4834800" cy="18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range 02">
  <p:cSld name="Orange 02">
    <p:bg>
      <p:bgPr>
        <a:solidFill>
          <a:schemeClr val="lt1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50" y="-39900"/>
            <a:ext cx="9214950" cy="518337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1"/>
          <p:cNvSpPr txBox="1">
            <a:spLocks noGrp="1"/>
          </p:cNvSpPr>
          <p:nvPr>
            <p:ph type="title"/>
          </p:nvPr>
        </p:nvSpPr>
        <p:spPr>
          <a:xfrm>
            <a:off x="3923928" y="1815666"/>
            <a:ext cx="4644900" cy="17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is">
  <p:cSld name="Gris">
    <p:bg>
      <p:bgPr>
        <a:solidFill>
          <a:srgbClr val="646462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2" descr="C:\Users\yasho\Desktop\ICAM\PPT\Fond gris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75460" y="9"/>
            <a:ext cx="7268528" cy="5140798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ouge">
  <p:cSld name="Rouge">
    <p:bg>
      <p:bgPr>
        <a:solidFill>
          <a:srgbClr val="E63313"/>
        </a:solid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13" descr="C:\Users\yasho\Desktop\ICAM\PPT\Fond roug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75600" y="0"/>
            <a:ext cx="72684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3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eu">
  <p:cSld name="Bleu">
    <p:bg>
      <p:bgPr>
        <a:solidFill>
          <a:schemeClr val="lt1"/>
        </a:solid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4"/>
          <p:cNvSpPr txBox="1">
            <a:spLocks noGrp="1"/>
          </p:cNvSpPr>
          <p:nvPr>
            <p:ph type="title"/>
          </p:nvPr>
        </p:nvSpPr>
        <p:spPr>
          <a:xfrm>
            <a:off x="3568080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81" name="Google Shape;81;p14"/>
          <p:cNvPicPr preferRelativeResize="0"/>
          <p:nvPr/>
        </p:nvPicPr>
        <p:blipFill rotWithShape="1">
          <a:blip r:embed="rId2">
            <a:alphaModFix/>
          </a:blip>
          <a:srcRect l="1008" b="2798"/>
          <a:stretch/>
        </p:blipFill>
        <p:spPr>
          <a:xfrm>
            <a:off x="-31925" y="-39900"/>
            <a:ext cx="9515172" cy="525600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4"/>
          <p:cNvSpPr txBox="1">
            <a:spLocks noGrp="1"/>
          </p:cNvSpPr>
          <p:nvPr>
            <p:ph type="title" idx="2"/>
          </p:nvPr>
        </p:nvSpPr>
        <p:spPr>
          <a:xfrm>
            <a:off x="3491880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olet">
  <p:cSld name="Violet">
    <p:bg>
      <p:bgPr>
        <a:solidFill>
          <a:srgbClr val="A53885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5" descr="C:\Users\yasho\Desktop\ICAM\PPT\Fond violet.png"/>
          <p:cNvPicPr preferRelativeResize="0"/>
          <p:nvPr/>
        </p:nvPicPr>
        <p:blipFill rotWithShape="1">
          <a:blip r:embed="rId2">
            <a:alphaModFix/>
          </a:blip>
          <a:srcRect b="675"/>
          <a:stretch/>
        </p:blipFill>
        <p:spPr>
          <a:xfrm>
            <a:off x="1815900" y="31375"/>
            <a:ext cx="7328100" cy="5112126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5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- Gris">
  <p:cSld name="Light - Gris">
    <p:bg>
      <p:bgPr>
        <a:solidFill>
          <a:schemeClr val="lt1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6" descr="C:\Users\yasho\Desktop\ICAM\PPT\Light - Gris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338229" y="30762"/>
            <a:ext cx="2805765" cy="5112728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6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39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rgbClr val="93939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- Violet">
  <p:cSld name="Light - Violet">
    <p:bg>
      <p:bgPr>
        <a:solidFill>
          <a:schemeClr val="lt1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7"/>
          <p:cNvPicPr preferRelativeResize="0"/>
          <p:nvPr/>
        </p:nvPicPr>
        <p:blipFill rotWithShape="1">
          <a:blip r:embed="rId2">
            <a:alphaModFix/>
          </a:blip>
          <a:srcRect l="61082"/>
          <a:stretch/>
        </p:blipFill>
        <p:spPr>
          <a:xfrm>
            <a:off x="6332403" y="17107"/>
            <a:ext cx="2811599" cy="5126399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7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93482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rgbClr val="A93482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aune">
  <p:cSld name="Jaune">
    <p:bg>
      <p:bgPr>
        <a:solidFill>
          <a:srgbClr val="FFD953"/>
        </a:soli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8" descr="C:\Users\yasho\Desktop\ICAM\PPT\Fond Jaune.png"/>
          <p:cNvPicPr preferRelativeResize="0"/>
          <p:nvPr/>
        </p:nvPicPr>
        <p:blipFill rotWithShape="1">
          <a:blip r:embed="rId2">
            <a:alphaModFix/>
          </a:blip>
          <a:srcRect l="5567"/>
          <a:stretch/>
        </p:blipFill>
        <p:spPr>
          <a:xfrm>
            <a:off x="2293965" y="0"/>
            <a:ext cx="685573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8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- Orange">
  <p:cSld name="Light - Orange">
    <p:bg>
      <p:bgPr>
        <a:solidFill>
          <a:schemeClr val="lt1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>
            <a:spLocks noGrp="1"/>
          </p:cNvSpPr>
          <p:nvPr>
            <p:ph type="title"/>
          </p:nvPr>
        </p:nvSpPr>
        <p:spPr>
          <a:xfrm>
            <a:off x="395536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23E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rgbClr val="FFB23E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97" name="Google Shape;97;p19" descr="C:\Users\yasho\Desktop\ICAM\PPT\Light - Jaun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742802" y="15375"/>
            <a:ext cx="2401200" cy="51127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range 04">
  <p:cSld name="Orange 04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20"/>
          <p:cNvSpPr txBox="1">
            <a:spLocks noGrp="1"/>
          </p:cNvSpPr>
          <p:nvPr>
            <p:ph type="title"/>
          </p:nvPr>
        </p:nvSpPr>
        <p:spPr>
          <a:xfrm>
            <a:off x="467544" y="1707654"/>
            <a:ext cx="5596500" cy="18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range 01">
  <p:cSld name="Orange 01">
    <p:bg>
      <p:bgPr>
        <a:solidFill>
          <a:schemeClr val="lt1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21"/>
          <p:cNvPicPr preferRelativeResize="0"/>
          <p:nvPr/>
        </p:nvPicPr>
        <p:blipFill rotWithShape="1">
          <a:blip r:embed="rId2">
            <a:alphaModFix/>
          </a:blip>
          <a:srcRect t="1263" r="695"/>
          <a:stretch/>
        </p:blipFill>
        <p:spPr>
          <a:xfrm>
            <a:off x="-39100" y="-41300"/>
            <a:ext cx="9270876" cy="5184801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1"/>
          <p:cNvSpPr txBox="1">
            <a:spLocks noGrp="1"/>
          </p:cNvSpPr>
          <p:nvPr>
            <p:ph type="title"/>
          </p:nvPr>
        </p:nvSpPr>
        <p:spPr>
          <a:xfrm>
            <a:off x="3779912" y="1923678"/>
            <a:ext cx="4989300" cy="167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">
  <p:cSld name="Vert">
    <p:bg>
      <p:bgPr>
        <a:solidFill>
          <a:schemeClr val="lt1"/>
        </a:soli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22"/>
          <p:cNvPicPr preferRelativeResize="0"/>
          <p:nvPr/>
        </p:nvPicPr>
        <p:blipFill rotWithShape="1">
          <a:blip r:embed="rId2">
            <a:alphaModFix/>
          </a:blip>
          <a:srcRect l="2705" r="2696"/>
          <a:stretch/>
        </p:blipFill>
        <p:spPr>
          <a:xfrm>
            <a:off x="8529" y="0"/>
            <a:ext cx="6857999" cy="5150719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2"/>
          <p:cNvSpPr txBox="1">
            <a:spLocks noGrp="1"/>
          </p:cNvSpPr>
          <p:nvPr>
            <p:ph type="title"/>
          </p:nvPr>
        </p:nvSpPr>
        <p:spPr>
          <a:xfrm>
            <a:off x="3491880" y="1329612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AF57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rgbClr val="4DAF57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- Rouge">
  <p:cSld name="Light - Rouge">
    <p:bg>
      <p:bgPr>
        <a:solidFill>
          <a:schemeClr val="lt1"/>
        </a:soli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23"/>
          <p:cNvPicPr preferRelativeResize="0"/>
          <p:nvPr/>
        </p:nvPicPr>
        <p:blipFill rotWithShape="1">
          <a:blip r:embed="rId2">
            <a:alphaModFix/>
          </a:blip>
          <a:srcRect r="60535"/>
          <a:stretch/>
        </p:blipFill>
        <p:spPr>
          <a:xfrm>
            <a:off x="1" y="-4050"/>
            <a:ext cx="2870794" cy="514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3"/>
          <p:cNvSpPr txBox="1">
            <a:spLocks noGrp="1"/>
          </p:cNvSpPr>
          <p:nvPr>
            <p:ph type="title"/>
          </p:nvPr>
        </p:nvSpPr>
        <p:spPr>
          <a:xfrm>
            <a:off x="3563888" y="1221600"/>
            <a:ext cx="51126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E774D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rgbClr val="EE774D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image">
  <p:cSld name="Titre et image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5"/>
          <p:cNvSpPr txBox="1">
            <a:spLocks noGrp="1"/>
          </p:cNvSpPr>
          <p:nvPr>
            <p:ph type="title"/>
          </p:nvPr>
        </p:nvSpPr>
        <p:spPr>
          <a:xfrm>
            <a:off x="4666761" y="1418476"/>
            <a:ext cx="3799500" cy="7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SemiBold"/>
              <a:buNone/>
              <a:defRPr sz="25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119" name="Google Shape;119;p25" descr="logo-ICAM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06025" y="68710"/>
            <a:ext cx="540327" cy="29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5" descr="petites-band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76133" y="4508276"/>
            <a:ext cx="349388" cy="90308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5"/>
          <p:cNvSpPr>
            <a:spLocks noGrp="1"/>
          </p:cNvSpPr>
          <p:nvPr>
            <p:ph type="pic" idx="2"/>
          </p:nvPr>
        </p:nvSpPr>
        <p:spPr>
          <a:xfrm>
            <a:off x="0" y="0"/>
            <a:ext cx="45006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22" name="Google Shape;122;p25"/>
          <p:cNvSpPr txBox="1">
            <a:spLocks noGrp="1"/>
          </p:cNvSpPr>
          <p:nvPr>
            <p:ph type="body" idx="1"/>
          </p:nvPr>
        </p:nvSpPr>
        <p:spPr>
          <a:xfrm>
            <a:off x="4776125" y="2498725"/>
            <a:ext cx="3792600" cy="7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937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–"/>
              <a:defRPr sz="2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683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123" name="Google Shape;123;p25"/>
          <p:cNvSpPr txBox="1">
            <a:spLocks noGrp="1"/>
          </p:cNvSpPr>
          <p:nvPr>
            <p:ph type="body" idx="3"/>
          </p:nvPr>
        </p:nvSpPr>
        <p:spPr>
          <a:xfrm>
            <a:off x="4776133" y="4615700"/>
            <a:ext cx="18003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279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79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–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»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279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OBJECT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9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26" name="Google Shape;126;p26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normAutofit/>
          </a:bodyPr>
          <a:lstStyle>
            <a:lvl1pPr marL="457200" lvl="0" indent="-3048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1pPr>
            <a:lvl2pPr marL="914400" lvl="1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900"/>
            </a:lvl2pPr>
            <a:lvl3pPr marL="1371600" lvl="2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3pPr>
            <a:lvl4pPr marL="1828800" lvl="3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900"/>
            </a:lvl4pPr>
            <a:lvl5pPr marL="2286000" lvl="4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 sz="900"/>
            </a:lvl5pPr>
            <a:lvl6pPr marL="2743200" lvl="5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6pPr>
            <a:lvl7pPr marL="3200400" lvl="6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7pPr>
            <a:lvl8pPr marL="3657600" lvl="7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8pPr>
            <a:lvl9pPr marL="4114800" lvl="8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9pPr>
          </a:lstStyle>
          <a:p>
            <a:endParaRPr/>
          </a:p>
        </p:txBody>
      </p:sp>
      <p:sp>
        <p:nvSpPr>
          <p:cNvPr id="127" name="Google Shape;127;p2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 dirty="0"/>
          </a:p>
        </p:txBody>
      </p:sp>
      <p:sp>
        <p:nvSpPr>
          <p:cNvPr id="128" name="Google Shape;128;p2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 dirty="0"/>
          </a:p>
        </p:txBody>
      </p:sp>
      <p:sp>
        <p:nvSpPr>
          <p:cNvPr id="129" name="Google Shape;129;p2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/>
            </a:lvl1pPr>
            <a:lvl2pPr marL="0" lvl="1" indent="0" algn="r">
              <a:spcBef>
                <a:spcPts val="0"/>
              </a:spcBef>
              <a:buNone/>
              <a:defRPr sz="900"/>
            </a:lvl2pPr>
            <a:lvl3pPr marL="0" lvl="2" indent="0" algn="r">
              <a:spcBef>
                <a:spcPts val="0"/>
              </a:spcBef>
              <a:buNone/>
              <a:defRPr sz="900"/>
            </a:lvl3pPr>
            <a:lvl4pPr marL="0" lvl="3" indent="0" algn="r">
              <a:spcBef>
                <a:spcPts val="0"/>
              </a:spcBef>
              <a:buNone/>
              <a:defRPr sz="900"/>
            </a:lvl4pPr>
            <a:lvl5pPr marL="0" lvl="4" indent="0" algn="r">
              <a:spcBef>
                <a:spcPts val="0"/>
              </a:spcBef>
              <a:buNone/>
              <a:defRPr sz="900"/>
            </a:lvl5pPr>
            <a:lvl6pPr marL="0" lvl="5" indent="0" algn="r">
              <a:spcBef>
                <a:spcPts val="0"/>
              </a:spcBef>
              <a:buNone/>
              <a:defRPr sz="900"/>
            </a:lvl6pPr>
            <a:lvl7pPr marL="0" lvl="6" indent="0" algn="r">
              <a:spcBef>
                <a:spcPts val="0"/>
              </a:spcBef>
              <a:buNone/>
              <a:defRPr sz="900"/>
            </a:lvl7pPr>
            <a:lvl8pPr marL="0" lvl="7" indent="0" algn="r">
              <a:spcBef>
                <a:spcPts val="0"/>
              </a:spcBef>
              <a:buNone/>
              <a:defRPr sz="900"/>
            </a:lvl8pPr>
            <a:lvl9pPr marL="0" lvl="8" indent="0" algn="r">
              <a:spcBef>
                <a:spcPts val="0"/>
              </a:spcBef>
              <a:buNone/>
              <a:defRPr sz="9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- Verticale">
  <p:cSld name="Photo - Verticale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7"/>
          <p:cNvSpPr>
            <a:spLocks noGrp="1"/>
          </p:cNvSpPr>
          <p:nvPr>
            <p:ph type="pic" idx="2"/>
          </p:nvPr>
        </p:nvSpPr>
        <p:spPr>
          <a:xfrm>
            <a:off x="0" y="0"/>
            <a:ext cx="3857625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32" name="Google Shape;132;p27"/>
          <p:cNvSpPr txBox="1">
            <a:spLocks noGrp="1"/>
          </p:cNvSpPr>
          <p:nvPr>
            <p:ph type="title"/>
          </p:nvPr>
        </p:nvSpPr>
        <p:spPr>
          <a:xfrm>
            <a:off x="4143375" y="3303721"/>
            <a:ext cx="4714875" cy="1426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700"/>
              <a:buFont typeface="Calibri"/>
              <a:buNone/>
              <a:defRPr sz="57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33" name="Google Shape;133;p27"/>
          <p:cNvSpPr txBox="1">
            <a:spLocks noGrp="1"/>
          </p:cNvSpPr>
          <p:nvPr>
            <p:ph type="body" idx="1"/>
          </p:nvPr>
        </p:nvSpPr>
        <p:spPr>
          <a:xfrm>
            <a:off x="4143375" y="2143912"/>
            <a:ext cx="4714875" cy="951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b" anchorCtr="0">
            <a:normAutofit/>
          </a:bodyPr>
          <a:lstStyle>
            <a:lvl1pPr marL="457200" lvl="0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cap="none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cap="none"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cap="none"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cap="none"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cap="none">
                <a:latin typeface="Arial"/>
                <a:ea typeface="Arial"/>
                <a:cs typeface="Arial"/>
                <a:sym typeface="Arial"/>
              </a:defRPr>
            </a:lvl5pPr>
            <a:lvl6pPr marL="2743200" lvl="5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6pPr>
            <a:lvl7pPr marL="3200400" lvl="6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7pPr>
            <a:lvl8pPr marL="3657600" lvl="7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8pPr>
            <a:lvl9pPr marL="4114800" lvl="8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9pPr>
          </a:lstStyle>
          <a:p>
            <a:endParaRPr/>
          </a:p>
        </p:txBody>
      </p:sp>
      <p:sp>
        <p:nvSpPr>
          <p:cNvPr id="134" name="Google Shape;134;p27"/>
          <p:cNvSpPr txBox="1">
            <a:spLocks noGrp="1"/>
          </p:cNvSpPr>
          <p:nvPr>
            <p:ph type="sldNum" idx="12"/>
          </p:nvPr>
        </p:nvSpPr>
        <p:spPr>
          <a:xfrm>
            <a:off x="8574216" y="-587782"/>
            <a:ext cx="285751" cy="229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1300"/>
            </a:lvl1pPr>
            <a:lvl2pPr marL="0" lvl="1" indent="0" algn="l">
              <a:spcBef>
                <a:spcPts val="0"/>
              </a:spcBef>
              <a:buNone/>
              <a:defRPr sz="1300"/>
            </a:lvl2pPr>
            <a:lvl3pPr marL="0" lvl="2" indent="0" algn="l">
              <a:spcBef>
                <a:spcPts val="0"/>
              </a:spcBef>
              <a:buNone/>
              <a:defRPr sz="1300"/>
            </a:lvl3pPr>
            <a:lvl4pPr marL="0" lvl="3" indent="0" algn="l">
              <a:spcBef>
                <a:spcPts val="0"/>
              </a:spcBef>
              <a:buNone/>
              <a:defRPr sz="1300"/>
            </a:lvl4pPr>
            <a:lvl5pPr marL="0" lvl="4" indent="0" algn="l">
              <a:spcBef>
                <a:spcPts val="0"/>
              </a:spcBef>
              <a:buNone/>
              <a:defRPr sz="1300"/>
            </a:lvl5pPr>
            <a:lvl6pPr marL="0" lvl="5" indent="0" algn="l">
              <a:spcBef>
                <a:spcPts val="0"/>
              </a:spcBef>
              <a:buNone/>
              <a:defRPr sz="1300"/>
            </a:lvl6pPr>
            <a:lvl7pPr marL="0" lvl="6" indent="0" algn="l">
              <a:spcBef>
                <a:spcPts val="0"/>
              </a:spcBef>
              <a:buNone/>
              <a:defRPr sz="1300"/>
            </a:lvl7pPr>
            <a:lvl8pPr marL="0" lvl="7" indent="0" algn="l">
              <a:spcBef>
                <a:spcPts val="0"/>
              </a:spcBef>
              <a:buNone/>
              <a:defRPr sz="1300"/>
            </a:lvl8pPr>
            <a:lvl9pPr marL="0" lvl="8" indent="0" algn="l">
              <a:spcBef>
                <a:spcPts val="0"/>
              </a:spcBef>
              <a:buNone/>
              <a:defRPr sz="1300"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 b="0" i="0" u="none" strike="noStrike" cap="none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puces">
  <p:cSld name="Titre et puces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8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9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37" name="Google Shape;137;p28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t" anchorCtr="0">
            <a:normAutofit/>
          </a:bodyPr>
          <a:lstStyle>
            <a:lvl1pPr marL="457200" lvl="0" indent="-3048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1pPr>
            <a:lvl2pPr marL="914400" lvl="1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900"/>
            </a:lvl2pPr>
            <a:lvl3pPr marL="1371600" lvl="2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3pPr>
            <a:lvl4pPr marL="1828800" lvl="3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900"/>
            </a:lvl4pPr>
            <a:lvl5pPr marL="2286000" lvl="4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 sz="900"/>
            </a:lvl5pPr>
            <a:lvl6pPr marL="2743200" lvl="5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6pPr>
            <a:lvl7pPr marL="3200400" lvl="6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7pPr>
            <a:lvl8pPr marL="3657600" lvl="7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8pPr>
            <a:lvl9pPr marL="4114800" lvl="8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9pPr>
          </a:lstStyle>
          <a:p>
            <a:endParaRPr/>
          </a:p>
        </p:txBody>
      </p:sp>
      <p:sp>
        <p:nvSpPr>
          <p:cNvPr id="138" name="Google Shape;138;p2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 sz="900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- Horizontale">
  <p:cSld name="TITLE_1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9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1" name="Google Shape;141;p29"/>
          <p:cNvSpPr txBox="1">
            <a:spLocks noGrp="1"/>
          </p:cNvSpPr>
          <p:nvPr>
            <p:ph type="title"/>
          </p:nvPr>
        </p:nvSpPr>
        <p:spPr>
          <a:xfrm>
            <a:off x="285750" y="3388816"/>
            <a:ext cx="8572500" cy="1426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Font typeface="Calibri"/>
              <a:buNone/>
              <a:defRPr sz="110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42" name="Google Shape;142;p29"/>
          <p:cNvSpPr txBox="1">
            <a:spLocks noGrp="1"/>
          </p:cNvSpPr>
          <p:nvPr>
            <p:ph type="body" idx="1"/>
          </p:nvPr>
        </p:nvSpPr>
        <p:spPr>
          <a:xfrm>
            <a:off x="285750" y="2250281"/>
            <a:ext cx="8572500" cy="951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b" anchorCtr="0">
            <a:normAutofit/>
          </a:bodyPr>
          <a:lstStyle>
            <a:lvl1pPr marL="457200" lvl="0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rgbClr val="E9E9E9"/>
              </a:buClr>
              <a:buSzPts val="3500"/>
              <a:buFont typeface="Arial"/>
              <a:buNone/>
              <a:defRPr sz="3500" cap="non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rgbClr val="E9E9E9"/>
              </a:buClr>
              <a:buSzPts val="3500"/>
              <a:buFont typeface="Arial"/>
              <a:buNone/>
              <a:defRPr sz="3500" cap="non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rgbClr val="E9E9E9"/>
              </a:buClr>
              <a:buSzPts val="3500"/>
              <a:buFont typeface="Arial"/>
              <a:buNone/>
              <a:defRPr sz="3500" cap="non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rgbClr val="E9E9E9"/>
              </a:buClr>
              <a:buSzPts val="3500"/>
              <a:buFont typeface="Arial"/>
              <a:buNone/>
              <a:defRPr sz="3500" cap="non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>
                <a:srgbClr val="E9E9E9"/>
              </a:buClr>
              <a:buSzPts val="3500"/>
              <a:buFont typeface="Arial"/>
              <a:buNone/>
              <a:defRPr sz="3500" cap="non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6pPr>
            <a:lvl7pPr marL="3200400" lvl="6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7pPr>
            <a:lvl8pPr marL="3657600" lvl="7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8pPr>
            <a:lvl9pPr marL="4114800" lvl="8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900"/>
            </a:lvl9pPr>
          </a:lstStyle>
          <a:p>
            <a:endParaRPr/>
          </a:p>
        </p:txBody>
      </p:sp>
      <p:sp>
        <p:nvSpPr>
          <p:cNvPr id="143" name="Google Shape;143;p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 sz="900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">
  <p:cSld name="Photo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0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6" name="Google Shape;146;p3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 sz="900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erge - Autre" type="tx">
  <p:cSld name="TITLE_AND_BODY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29450" rIns="58925" bIns="294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 sz="9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 dirty="0"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 dirty="0"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69" r:id="rId20"/>
    <p:sldLayoutId id="2147483671" r:id="rId21"/>
    <p:sldLayoutId id="2147483672" r:id="rId22"/>
    <p:sldLayoutId id="2147483673" r:id="rId23"/>
    <p:sldLayoutId id="2147483674" r:id="rId24"/>
    <p:sldLayoutId id="2147483675" r:id="rId25"/>
    <p:sldLayoutId id="2147483676" r:id="rId26"/>
    <p:sldLayoutId id="2147483677" r:id="rId2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7" Type="http://schemas.openxmlformats.org/officeDocument/2006/relationships/image" Target="../media/image3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g"/><Relationship Id="rId5" Type="http://schemas.openxmlformats.org/officeDocument/2006/relationships/slide" Target="slide9.xml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slide" Target="slide3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slide" Target="slide3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slide" Target="slide3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slide" Target="slide3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slide" Target="slide3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26.xml"/><Relationship Id="rId3" Type="http://schemas.openxmlformats.org/officeDocument/2006/relationships/slide" Target="slide18.xml"/><Relationship Id="rId7" Type="http://schemas.openxmlformats.org/officeDocument/2006/relationships/slide" Target="slide25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4.xml"/><Relationship Id="rId5" Type="http://schemas.openxmlformats.org/officeDocument/2006/relationships/slide" Target="slide23.xml"/><Relationship Id="rId10" Type="http://schemas.openxmlformats.org/officeDocument/2006/relationships/slide" Target="slide8.xml"/><Relationship Id="rId4" Type="http://schemas.openxmlformats.org/officeDocument/2006/relationships/slide" Target="slide19.xml"/><Relationship Id="rId9" Type="http://schemas.openxmlformats.org/officeDocument/2006/relationships/hyperlink" Target="http://meca3.free.fr/lecon/COURS/DAO/aideInv.html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gif"/><Relationship Id="rId5" Type="http://schemas.openxmlformats.org/officeDocument/2006/relationships/image" Target="../media/image32.png"/><Relationship Id="rId4" Type="http://schemas.openxmlformats.org/officeDocument/2006/relationships/slide" Target="slide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slide" Target="slide22.xml"/><Relationship Id="rId4" Type="http://schemas.openxmlformats.org/officeDocument/2006/relationships/slide" Target="slide2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g"/><Relationship Id="rId3" Type="http://schemas.openxmlformats.org/officeDocument/2006/relationships/slide" Target="slide23.xml"/><Relationship Id="rId7" Type="http://schemas.openxmlformats.org/officeDocument/2006/relationships/image" Target="../media/image37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jpg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g"/><Relationship Id="rId3" Type="http://schemas.openxmlformats.org/officeDocument/2006/relationships/slide" Target="slide23.xml"/><Relationship Id="rId7" Type="http://schemas.openxmlformats.org/officeDocument/2006/relationships/image" Target="../media/image39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g"/><Relationship Id="rId5" Type="http://schemas.openxmlformats.org/officeDocument/2006/relationships/image" Target="../media/image35.jpg"/><Relationship Id="rId4" Type="http://schemas.openxmlformats.org/officeDocument/2006/relationships/image" Target="../media/image34.jpg"/><Relationship Id="rId9" Type="http://schemas.openxmlformats.org/officeDocument/2006/relationships/slide" Target="slide2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7" Type="http://schemas.openxmlformats.org/officeDocument/2006/relationships/slide" Target="slide21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jpg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.xml"/><Relationship Id="rId5" Type="http://schemas.openxmlformats.org/officeDocument/2006/relationships/image" Target="../media/image43.jpg"/><Relationship Id="rId4" Type="http://schemas.openxmlformats.org/officeDocument/2006/relationships/image" Target="../media/image39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slide" Target="slide8.xml"/><Relationship Id="rId4" Type="http://schemas.openxmlformats.org/officeDocument/2006/relationships/image" Target="../media/image46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.xml"/><Relationship Id="rId5" Type="http://schemas.openxmlformats.org/officeDocument/2006/relationships/image" Target="../media/image49.jpg"/><Relationship Id="rId4" Type="http://schemas.openxmlformats.org/officeDocument/2006/relationships/image" Target="../media/image4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7" Type="http://schemas.openxmlformats.org/officeDocument/2006/relationships/slide" Target="slide34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slide" Target="slide33.xml"/><Relationship Id="rId5" Type="http://schemas.openxmlformats.org/officeDocument/2006/relationships/slide" Target="slide30.xml"/><Relationship Id="rId4" Type="http://schemas.openxmlformats.org/officeDocument/2006/relationships/slide" Target="slide2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9.xml"/><Relationship Id="rId5" Type="http://schemas.openxmlformats.org/officeDocument/2006/relationships/slide" Target="slide28.xml"/><Relationship Id="rId4" Type="http://schemas.openxmlformats.org/officeDocument/2006/relationships/slide" Target="slide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9.xml"/><Relationship Id="rId5" Type="http://schemas.openxmlformats.org/officeDocument/2006/relationships/image" Target="../media/image51.png"/><Relationship Id="rId4" Type="http://schemas.openxmlformats.org/officeDocument/2006/relationships/slide" Target="slide8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slide" Target="slide28.xml"/><Relationship Id="rId3" Type="http://schemas.openxmlformats.org/officeDocument/2006/relationships/image" Target="../media/image50.jp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.xml"/><Relationship Id="rId5" Type="http://schemas.openxmlformats.org/officeDocument/2006/relationships/image" Target="../media/image54.jpg"/><Relationship Id="rId4" Type="http://schemas.openxmlformats.org/officeDocument/2006/relationships/image" Target="../media/image53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slide" Target="slide32.xml"/><Relationship Id="rId4" Type="http://schemas.openxmlformats.org/officeDocument/2006/relationships/slide" Target="slide31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image" Target="../media/image50.jpg"/><Relationship Id="rId7" Type="http://schemas.openxmlformats.org/officeDocument/2006/relationships/image" Target="../media/image58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jpg"/><Relationship Id="rId11" Type="http://schemas.openxmlformats.org/officeDocument/2006/relationships/image" Target="../media/image52.png"/><Relationship Id="rId5" Type="http://schemas.openxmlformats.org/officeDocument/2006/relationships/image" Target="../media/image56.jpg"/><Relationship Id="rId10" Type="http://schemas.openxmlformats.org/officeDocument/2006/relationships/slide" Target="slide32.xml"/><Relationship Id="rId4" Type="http://schemas.openxmlformats.org/officeDocument/2006/relationships/image" Target="../media/image55.jpg"/><Relationship Id="rId9" Type="http://schemas.openxmlformats.org/officeDocument/2006/relationships/image" Target="../media/image5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9.jpg"/><Relationship Id="rId7" Type="http://schemas.openxmlformats.org/officeDocument/2006/relationships/slide" Target="slide31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5" Type="http://schemas.openxmlformats.org/officeDocument/2006/relationships/slide" Target="slide8.xml"/><Relationship Id="rId4" Type="http://schemas.openxmlformats.org/officeDocument/2006/relationships/image" Target="../media/image60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5" Type="http://schemas.openxmlformats.org/officeDocument/2006/relationships/slide" Target="slide8.xml"/><Relationship Id="rId4" Type="http://schemas.openxmlformats.org/officeDocument/2006/relationships/image" Target="../media/image63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png"/><Relationship Id="rId5" Type="http://schemas.openxmlformats.org/officeDocument/2006/relationships/slide" Target="slide8.xml"/><Relationship Id="rId4" Type="http://schemas.openxmlformats.org/officeDocument/2006/relationships/image" Target="../media/image6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58"/>
          <p:cNvSpPr txBox="1">
            <a:spLocks noGrp="1"/>
          </p:cNvSpPr>
          <p:nvPr>
            <p:ph type="title"/>
          </p:nvPr>
        </p:nvSpPr>
        <p:spPr>
          <a:xfrm>
            <a:off x="2603999" y="1257656"/>
            <a:ext cx="5981100" cy="30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fr-FR" sz="4000" dirty="0"/>
              <a:t>TP06 </a:t>
            </a:r>
            <a:r>
              <a:rPr lang="fr-FR" b="1" dirty="0"/>
              <a:t>MODIFICATION DE</a:t>
            </a:r>
            <a:br>
              <a:rPr lang="fr-FR" b="1" dirty="0"/>
            </a:br>
            <a:r>
              <a:rPr lang="fr-FR" b="1" dirty="0"/>
              <a:t>L’ASSEMBLAGE</a:t>
            </a:r>
            <a:br>
              <a:rPr lang="fr-FR" sz="4000" dirty="0"/>
            </a:br>
            <a:r>
              <a:rPr lang="fr-FR" sz="4000" dirty="0"/>
              <a:t>sous </a:t>
            </a:r>
            <a:br>
              <a:rPr lang="fr-FR" sz="4000" dirty="0"/>
            </a:br>
            <a:r>
              <a:rPr lang="fr-FR" sz="4000" dirty="0"/>
              <a:t>INVENTOR</a:t>
            </a:r>
            <a:endParaRPr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FDC2835-DCCC-4648-AED6-61BCAD764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5408" y="2029985"/>
            <a:ext cx="5755342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1" i="0" u="sng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hlinkClick r:id="rId3" action="ppaction://hlinksldjump"/>
              </a:rPr>
              <a:t>1° Sujet du TP.</a:t>
            </a:r>
            <a:endParaRPr kumimoji="0" lang="fr-FR" altLang="fr-FR" sz="2800" b="1" i="0" u="sng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2800" b="1" u="sng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1" i="0" u="sng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hlinkClick r:id="rId4" action="ppaction://hlinksldjump"/>
              </a:rPr>
              <a:t>2° Aides</a:t>
            </a: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99170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DD8B092-1CCA-4F3A-97D5-74A5259C0AA9}"/>
              </a:ext>
            </a:extLst>
          </p:cNvPr>
          <p:cNvSpPr/>
          <p:nvPr/>
        </p:nvSpPr>
        <p:spPr>
          <a:xfrm>
            <a:off x="2199086" y="1265257"/>
            <a:ext cx="203132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i="1" dirty="0">
                <a:latin typeface="Verdana,BoldItalic"/>
              </a:rPr>
              <a:t>1° PRESENTATION</a:t>
            </a:r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FA586D2-2101-4D54-9409-5610EDAFF476}"/>
              </a:ext>
            </a:extLst>
          </p:cNvPr>
          <p:cNvSpPr/>
          <p:nvPr/>
        </p:nvSpPr>
        <p:spPr>
          <a:xfrm>
            <a:off x="3496234" y="1657558"/>
            <a:ext cx="5555557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latin typeface="Verdana" panose="020B0604030504040204" pitchFamily="34" charset="0"/>
              </a:rPr>
              <a:t>Son principal avantage par rapport à un étau classique est que l’on a la possibilité d’orienter l’étau comme on le souhaite. Cela peut apporter un grand confort de travail.</a:t>
            </a:r>
          </a:p>
          <a:p>
            <a:r>
              <a:rPr lang="fr-FR" dirty="0">
                <a:latin typeface="Verdana" panose="020B0604030504040204" pitchFamily="34" charset="0"/>
              </a:rPr>
              <a:t>Cet étau se décline en deux versions. Le fabricant a fait évoluer son produit sur deux points :</a:t>
            </a:r>
          </a:p>
          <a:p>
            <a:endParaRPr lang="fr-FR" dirty="0">
              <a:latin typeface="Verdana" panose="020B0604030504040204" pitchFamily="34" charset="0"/>
            </a:endParaRPr>
          </a:p>
          <a:p>
            <a:r>
              <a:rPr lang="fr-FR" dirty="0">
                <a:latin typeface="Verdana" panose="020B0604030504040204" pitchFamily="34" charset="0"/>
              </a:rPr>
              <a:t>- Le maintien en position de la liaison pivot entre le mors fixe et la vis d’entraînement.</a:t>
            </a:r>
          </a:p>
          <a:p>
            <a:endParaRPr lang="fr-FR" dirty="0">
              <a:latin typeface="Verdana" panose="020B0604030504040204" pitchFamily="34" charset="0"/>
            </a:endParaRPr>
          </a:p>
          <a:p>
            <a:r>
              <a:rPr lang="fr-FR" dirty="0">
                <a:latin typeface="Verdana" panose="020B0604030504040204" pitchFamily="34" charset="0"/>
              </a:rPr>
              <a:t>- Empêcher le démontage intempestif de la mâchoire mobile.</a:t>
            </a:r>
          </a:p>
          <a:p>
            <a:endParaRPr lang="fr-FR" dirty="0"/>
          </a:p>
          <a:p>
            <a:r>
              <a:rPr lang="fr-FR" dirty="0"/>
              <a:t>Le mécanisme présenté ci-contre est un étau multi angle.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14CE130-D7B4-47D7-81ED-952E056AA7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42692"/>
            <a:ext cx="3302000" cy="24765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2965D06-451E-42B4-89C0-44DF044D9C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492" y="1536342"/>
            <a:ext cx="3295650" cy="2482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DD8B092-1CCA-4F3A-97D5-74A5259C0AA9}"/>
              </a:ext>
            </a:extLst>
          </p:cNvPr>
          <p:cNvSpPr/>
          <p:nvPr/>
        </p:nvSpPr>
        <p:spPr>
          <a:xfrm>
            <a:off x="2199086" y="1265257"/>
            <a:ext cx="471315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i="1" dirty="0"/>
              <a:t>2° LE MAINTIEN EN POSITION DE LA LIAISON PIVOT</a:t>
            </a:r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FA586D2-2101-4D54-9409-5610EDAFF476}"/>
              </a:ext>
            </a:extLst>
          </p:cNvPr>
          <p:cNvSpPr/>
          <p:nvPr/>
        </p:nvSpPr>
        <p:spPr>
          <a:xfrm>
            <a:off x="3496234" y="1657558"/>
            <a:ext cx="5555557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Cette évolution a permis de :</a:t>
            </a:r>
          </a:p>
          <a:p>
            <a:endParaRPr lang="fr-FR" dirty="0"/>
          </a:p>
          <a:p>
            <a:r>
              <a:rPr lang="fr-FR" dirty="0"/>
              <a:t>- Faciliter le montage de la vis de </a:t>
            </a:r>
            <a:r>
              <a:rPr lang="fr-FR" dirty="0" err="1"/>
              <a:t>manoeuvre</a:t>
            </a:r>
            <a:r>
              <a:rPr lang="fr-FR" dirty="0"/>
              <a:t> sur la mâchoire fixe (</a:t>
            </a:r>
            <a:r>
              <a:rPr lang="fr-FR" b="1" dirty="0"/>
              <a:t>vis CHC à téton à la place d’un anneau élastique</a:t>
            </a:r>
            <a:r>
              <a:rPr lang="fr-FR" dirty="0"/>
              <a:t>).</a:t>
            </a:r>
          </a:p>
          <a:p>
            <a:endParaRPr lang="fr-FR" dirty="0"/>
          </a:p>
          <a:p>
            <a:r>
              <a:rPr lang="fr-FR" dirty="0"/>
              <a:t>- Limiter le jeu axial que l’on pouvait trouver dans la liaison pivot.</a:t>
            </a:r>
          </a:p>
          <a:p>
            <a:endParaRPr lang="fr-FR" dirty="0"/>
          </a:p>
          <a:p>
            <a:r>
              <a:rPr lang="fr-FR" dirty="0"/>
              <a:t>Sur l’ancienne version,</a:t>
            </a:r>
          </a:p>
          <a:p>
            <a:r>
              <a:rPr lang="fr-FR" dirty="0"/>
              <a:t>Le maintien en position de la liaison </a:t>
            </a:r>
          </a:p>
          <a:p>
            <a:r>
              <a:rPr lang="fr-FR" dirty="0"/>
              <a:t>pivot est assuré par un anneau </a:t>
            </a:r>
          </a:p>
          <a:p>
            <a:r>
              <a:rPr lang="fr-FR" dirty="0"/>
              <a:t>élastique.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C01B532-8992-4180-958B-553B0485B3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7800" y="3256425"/>
            <a:ext cx="2616200" cy="192405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76457C3-7DC8-42A4-AB42-46FFD2462DE1}"/>
              </a:ext>
            </a:extLst>
          </p:cNvPr>
          <p:cNvSpPr/>
          <p:nvPr/>
        </p:nvSpPr>
        <p:spPr>
          <a:xfrm>
            <a:off x="3106047" y="4388513"/>
            <a:ext cx="35252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latin typeface="Verdana" panose="020B0604030504040204" pitchFamily="34" charset="0"/>
              </a:rPr>
              <a:t>Cette solution technologique a été supprimée</a:t>
            </a:r>
            <a:endParaRPr lang="fr-FR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70EB291-A1F9-4400-98A5-03360B9193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6850" y="3269125"/>
            <a:ext cx="2578100" cy="191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800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DD8B092-1CCA-4F3A-97D5-74A5259C0AA9}"/>
              </a:ext>
            </a:extLst>
          </p:cNvPr>
          <p:cNvSpPr/>
          <p:nvPr/>
        </p:nvSpPr>
        <p:spPr>
          <a:xfrm>
            <a:off x="2199086" y="1265257"/>
            <a:ext cx="471315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i="1" dirty="0"/>
              <a:t>2° LE MAINTIEN EN POSITION DE LA LIAISON PIVOT</a:t>
            </a:r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C3DD096-17F9-49BF-9441-C8B283919AEF}"/>
              </a:ext>
            </a:extLst>
          </p:cNvPr>
          <p:cNvSpPr/>
          <p:nvPr/>
        </p:nvSpPr>
        <p:spPr>
          <a:xfrm>
            <a:off x="2893039" y="1671431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>
                <a:latin typeface="Verdana" panose="020B0604030504040204" pitchFamily="34" charset="0"/>
              </a:rPr>
              <a:t>Le maintien en position de la liaison pivot n’est pas assuré.</a:t>
            </a:r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DE23E76-C994-44EF-98ED-69F9964549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8466" y="2018388"/>
            <a:ext cx="2609850" cy="19685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A838305-0BDA-40A8-8F31-272EC2F2179C}"/>
              </a:ext>
            </a:extLst>
          </p:cNvPr>
          <p:cNvSpPr/>
          <p:nvPr/>
        </p:nvSpPr>
        <p:spPr>
          <a:xfrm>
            <a:off x="2893039" y="3002638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>
                <a:latin typeface="Verdana" panose="020B0604030504040204" pitchFamily="34" charset="0"/>
              </a:rPr>
              <a:t>Sur la nouvelle version</a:t>
            </a:r>
          </a:p>
          <a:p>
            <a:r>
              <a:rPr lang="fr-FR" dirty="0">
                <a:latin typeface="Verdana" panose="020B0604030504040204" pitchFamily="34" charset="0"/>
              </a:rPr>
              <a:t>Le maintien en position de la liaison </a:t>
            </a:r>
          </a:p>
          <a:p>
            <a:r>
              <a:rPr lang="fr-FR" dirty="0">
                <a:latin typeface="Verdana" panose="020B0604030504040204" pitchFamily="34" charset="0"/>
              </a:rPr>
              <a:t>pivot est assuré par une vis à téton.</a:t>
            </a:r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E4B3691-76D2-4339-93F1-DD0CEFDE86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8466" y="2094588"/>
            <a:ext cx="2597150" cy="189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440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DD8B092-1CCA-4F3A-97D5-74A5259C0AA9}"/>
              </a:ext>
            </a:extLst>
          </p:cNvPr>
          <p:cNvSpPr/>
          <p:nvPr/>
        </p:nvSpPr>
        <p:spPr>
          <a:xfrm>
            <a:off x="2199086" y="1265257"/>
            <a:ext cx="445346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i="1" dirty="0"/>
              <a:t>3° DEMONTAGE INTEMPESTIF DU MORS MOBILE</a:t>
            </a:r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A5DF497-21E3-4B37-921D-5BBDA4C0638C}"/>
              </a:ext>
            </a:extLst>
          </p:cNvPr>
          <p:cNvSpPr/>
          <p:nvPr/>
        </p:nvSpPr>
        <p:spPr>
          <a:xfrm>
            <a:off x="2624097" y="1573034"/>
            <a:ext cx="628169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latin typeface="Verdana" panose="020B0604030504040204" pitchFamily="34" charset="0"/>
              </a:rPr>
              <a:t>Cette évolution a permis d’éviter le démontage intempestif de la mâchoire mobile, c’est-à-dire que lorsque le manipulateur</a:t>
            </a:r>
          </a:p>
          <a:p>
            <a:r>
              <a:rPr lang="fr-FR" dirty="0">
                <a:latin typeface="Verdana" panose="020B0604030504040204" pitchFamily="34" charset="0"/>
              </a:rPr>
              <a:t>desserrait trop le mors mobile, celle-ci pouvait tomber.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763F8B6-BC99-436D-8B57-07AD78F787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4010" y="2806350"/>
            <a:ext cx="2540000" cy="192405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5D524C-FB3C-434F-891E-254280FF37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1197" y="2806350"/>
            <a:ext cx="2540000" cy="190500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83A8E2A5-57CA-4BB5-B26F-4AD846802299}"/>
              </a:ext>
            </a:extLst>
          </p:cNvPr>
          <p:cNvSpPr txBox="1"/>
          <p:nvPr/>
        </p:nvSpPr>
        <p:spPr>
          <a:xfrm>
            <a:off x="3094744" y="4715353"/>
            <a:ext cx="53404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Ancienne version			Nouvelle version</a:t>
            </a:r>
          </a:p>
        </p:txBody>
      </p:sp>
    </p:spTree>
    <p:extLst>
      <p:ext uri="{BB962C8B-B14F-4D97-AF65-F5344CB8AC3E}">
        <p14:creationId xmlns:p14="http://schemas.microsoft.com/office/powerpoint/2010/main" val="15746351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DD8B092-1CCA-4F3A-97D5-74A5259C0AA9}"/>
              </a:ext>
            </a:extLst>
          </p:cNvPr>
          <p:cNvSpPr/>
          <p:nvPr/>
        </p:nvSpPr>
        <p:spPr>
          <a:xfrm>
            <a:off x="2199086" y="1265257"/>
            <a:ext cx="227017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i="1" dirty="0"/>
              <a:t>4° LA PROBLEMATIQUE</a:t>
            </a:r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8FEBADB-C66A-4C52-B14D-C8DB6BE86ED4}"/>
              </a:ext>
            </a:extLst>
          </p:cNvPr>
          <p:cNvSpPr/>
          <p:nvPr/>
        </p:nvSpPr>
        <p:spPr>
          <a:xfrm>
            <a:off x="2916091" y="1573034"/>
            <a:ext cx="605117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latin typeface="Verdana" panose="020B0604030504040204" pitchFamily="34" charset="0"/>
              </a:rPr>
              <a:t>Nous ne possédons que la maquette numérique de l’ancienne version. Nous souhaitons modifier celle-ci pour prendre en compte les modifications qui ont été faites et obtenir ainsi la maquette numérique de la nouvelle version.</a:t>
            </a:r>
          </a:p>
          <a:p>
            <a:endParaRPr lang="fr-FR" dirty="0">
              <a:latin typeface="Verdana" panose="020B0604030504040204" pitchFamily="34" charset="0"/>
            </a:endParaRPr>
          </a:p>
          <a:p>
            <a:r>
              <a:rPr lang="fr-FR" dirty="0">
                <a:latin typeface="Verdana" panose="020B0604030504040204" pitchFamily="34" charset="0"/>
              </a:rPr>
              <a:t>Téléchargez et dé zippez le fichier </a:t>
            </a:r>
            <a:r>
              <a:rPr lang="fr-FR" b="1" dirty="0">
                <a:latin typeface="Verdana" panose="020B0604030504040204" pitchFamily="34" charset="0"/>
              </a:rPr>
              <a:t>EtauMultiangle1.zip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42155403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D0D1C90-FF71-478E-B708-A25D644E1340}"/>
              </a:ext>
            </a:extLst>
          </p:cNvPr>
          <p:cNvSpPr/>
          <p:nvPr/>
        </p:nvSpPr>
        <p:spPr>
          <a:xfrm>
            <a:off x="975803" y="166751"/>
            <a:ext cx="53174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24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1°Sujet du TP Modification.</a:t>
            </a: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DD2423E-068B-439B-AB50-251B2EC512FD}"/>
              </a:ext>
            </a:extLst>
          </p:cNvPr>
          <p:cNvSpPr/>
          <p:nvPr/>
        </p:nvSpPr>
        <p:spPr>
          <a:xfrm>
            <a:off x="-215351" y="-871904"/>
            <a:ext cx="2382308" cy="30675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94E1AAC8-380A-49E5-87EE-7E5391B7DC23}"/>
              </a:ext>
            </a:extLst>
          </p:cNvPr>
          <p:cNvCxnSpPr>
            <a:cxnSpLocks/>
          </p:cNvCxnSpPr>
          <p:nvPr/>
        </p:nvCxnSpPr>
        <p:spPr>
          <a:xfrm flipH="1">
            <a:off x="2166957" y="-965032"/>
            <a:ext cx="1321654" cy="27460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E69BF958-C65C-46E9-B2E6-5DD88DA34834}"/>
              </a:ext>
            </a:extLst>
          </p:cNvPr>
          <p:cNvSpPr/>
          <p:nvPr/>
        </p:nvSpPr>
        <p:spPr>
          <a:xfrm>
            <a:off x="2489627" y="649681"/>
            <a:ext cx="5394251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IDFont+F4"/>
              </a:rPr>
              <a:t>1.1. </a:t>
            </a:r>
            <a:r>
              <a:rPr lang="fr-FR" b="1" i="1" dirty="0"/>
              <a:t>ANALYSE DES SOLUTIONS CONSTRUCTIVES</a:t>
            </a:r>
          </a:p>
          <a:p>
            <a:endParaRPr lang="fr-FR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IDFont+F4"/>
            </a:endParaRPr>
          </a:p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1.1.1. </a:t>
            </a:r>
            <a:r>
              <a:rPr lang="fr-FR" dirty="0"/>
              <a:t>Voici sous forme de plan d’ensemble les deux versions.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 7">
            <a:hlinkClick r:id="rId3" action="ppaction://hlinksldjump"/>
            <a:extLst>
              <a:ext uri="{FF2B5EF4-FFF2-40B4-BE49-F238E27FC236}">
                <a16:creationId xmlns:a16="http://schemas.microsoft.com/office/drawing/2014/main" id="{F02A60D3-1E0B-4D41-A422-369D594214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39862" y="4665826"/>
            <a:ext cx="1115665" cy="621846"/>
          </a:xfrm>
          <a:prstGeom prst="rect">
            <a:avLst/>
          </a:prstGeom>
        </p:spPr>
      </p:pic>
      <p:sp>
        <p:nvSpPr>
          <p:cNvPr id="9" name="ZoneTexte 8">
            <a:hlinkClick r:id="rId5" action="ppaction://hlinksldjump"/>
            <a:extLst>
              <a:ext uri="{FF2B5EF4-FFF2-40B4-BE49-F238E27FC236}">
                <a16:creationId xmlns:a16="http://schemas.microsoft.com/office/drawing/2014/main" id="{3250913D-552D-44DF-8443-0C67A47F4226}"/>
              </a:ext>
            </a:extLst>
          </p:cNvPr>
          <p:cNvSpPr txBox="1"/>
          <p:nvPr/>
        </p:nvSpPr>
        <p:spPr>
          <a:xfrm>
            <a:off x="8424211" y="4593816"/>
            <a:ext cx="704088" cy="523220"/>
          </a:xfrm>
          <a:prstGeom prst="rect">
            <a:avLst/>
          </a:prstGeom>
          <a:solidFill>
            <a:srgbClr val="F9A66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fr-FR" b="1" dirty="0"/>
              <a:t>Suite du TP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947D5AA-6B6D-4437-957D-43042E7976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33863" y="1569500"/>
            <a:ext cx="3946351" cy="158095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2F57B36-091C-4A00-90E7-C06C92CDBC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91534" y="3352800"/>
            <a:ext cx="3911600" cy="179070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C528A401-6332-426A-90FC-319898E98E74}"/>
              </a:ext>
            </a:extLst>
          </p:cNvPr>
          <p:cNvSpPr txBox="1"/>
          <p:nvPr/>
        </p:nvSpPr>
        <p:spPr>
          <a:xfrm>
            <a:off x="3435851" y="2185455"/>
            <a:ext cx="527784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				Ancienne version 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Nouvelle version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C9554FB-E36F-45E4-8A6C-384CB059E4F5}"/>
              </a:ext>
            </a:extLst>
          </p:cNvPr>
          <p:cNvSpPr/>
          <p:nvPr/>
        </p:nvSpPr>
        <p:spPr>
          <a:xfrm>
            <a:off x="6923314" y="4072538"/>
            <a:ext cx="653143" cy="1070962"/>
          </a:xfrm>
          <a:prstGeom prst="ellipse">
            <a:avLst/>
          </a:prstGeom>
          <a:solidFill>
            <a:schemeClr val="accent1">
              <a:alpha val="2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3D274A5B-3393-43AC-92C5-7F34D84AC164}"/>
              </a:ext>
            </a:extLst>
          </p:cNvPr>
          <p:cNvSpPr/>
          <p:nvPr/>
        </p:nvSpPr>
        <p:spPr>
          <a:xfrm>
            <a:off x="4245428" y="3910001"/>
            <a:ext cx="653143" cy="1070962"/>
          </a:xfrm>
          <a:prstGeom prst="ellipse">
            <a:avLst/>
          </a:prstGeom>
          <a:solidFill>
            <a:schemeClr val="accent1">
              <a:alpha val="2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24135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D0D1C90-FF71-478E-B708-A25D644E1340}"/>
              </a:ext>
            </a:extLst>
          </p:cNvPr>
          <p:cNvSpPr/>
          <p:nvPr/>
        </p:nvSpPr>
        <p:spPr>
          <a:xfrm>
            <a:off x="975803" y="179991"/>
            <a:ext cx="53174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24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1°Sujet du TP Modification.</a:t>
            </a: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DD2423E-068B-439B-AB50-251B2EC512FD}"/>
              </a:ext>
            </a:extLst>
          </p:cNvPr>
          <p:cNvSpPr/>
          <p:nvPr/>
        </p:nvSpPr>
        <p:spPr>
          <a:xfrm>
            <a:off x="-215351" y="-871904"/>
            <a:ext cx="2382308" cy="30675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94E1AAC8-380A-49E5-87EE-7E5391B7DC23}"/>
              </a:ext>
            </a:extLst>
          </p:cNvPr>
          <p:cNvCxnSpPr>
            <a:cxnSpLocks/>
          </p:cNvCxnSpPr>
          <p:nvPr/>
        </p:nvCxnSpPr>
        <p:spPr>
          <a:xfrm flipH="1">
            <a:off x="2166957" y="-965032"/>
            <a:ext cx="1321654" cy="27460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E69BF958-C65C-46E9-B2E6-5DD88DA34834}"/>
              </a:ext>
            </a:extLst>
          </p:cNvPr>
          <p:cNvSpPr/>
          <p:nvPr/>
        </p:nvSpPr>
        <p:spPr>
          <a:xfrm>
            <a:off x="2827784" y="1204708"/>
            <a:ext cx="5968409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IDFont+F4"/>
              </a:rPr>
              <a:t>1.1. </a:t>
            </a:r>
            <a:r>
              <a:rPr lang="fr-FR" sz="1600" b="1" i="1" dirty="0"/>
              <a:t>ANALYSE DES SOLUTIONS CONSTRUCTIVES</a:t>
            </a:r>
          </a:p>
          <a:p>
            <a:endParaRPr lang="fr-FR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1.1.2. </a:t>
            </a:r>
            <a:r>
              <a:rPr lang="fr-FR" dirty="0"/>
              <a:t>Quelles sont les modifications de forme qui ont été portées sur le mors fixe ?</a:t>
            </a:r>
          </a:p>
          <a:p>
            <a:endParaRPr lang="fr-FR" dirty="0"/>
          </a:p>
          <a:p>
            <a:r>
              <a:rPr lang="fr-FR" dirty="0"/>
              <a:t>1.1.3. Quelles sont les modifications de forme qui ont été portées sur la vis d’entraînement ?</a:t>
            </a:r>
          </a:p>
          <a:p>
            <a:endParaRPr lang="fr-FR" dirty="0"/>
          </a:p>
          <a:p>
            <a:r>
              <a:rPr lang="fr-FR" dirty="0"/>
              <a:t>1.1.4. Quelles sont les modifications de forme qui ont été portées sur le mors mobile ?</a:t>
            </a:r>
          </a:p>
          <a:p>
            <a:endParaRPr lang="fr-FR" dirty="0"/>
          </a:p>
          <a:p>
            <a:r>
              <a:rPr lang="fr-FR" dirty="0"/>
              <a:t>Appelez votre professeur afin qu’il s’assure que la problématique a bien été comprise.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437B7C2-E70B-4A85-A891-2ED5FB9054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9862" y="4693131"/>
            <a:ext cx="1115665" cy="621846"/>
          </a:xfrm>
          <a:prstGeom prst="rect">
            <a:avLst/>
          </a:prstGeom>
        </p:spPr>
      </p:pic>
      <p:sp>
        <p:nvSpPr>
          <p:cNvPr id="9" name="ZoneTexte 8">
            <a:hlinkClick r:id="rId4" action="ppaction://hlinksldjump"/>
            <a:extLst>
              <a:ext uri="{FF2B5EF4-FFF2-40B4-BE49-F238E27FC236}">
                <a16:creationId xmlns:a16="http://schemas.microsoft.com/office/drawing/2014/main" id="{46898585-B706-405D-BB60-0025C24336A8}"/>
              </a:ext>
            </a:extLst>
          </p:cNvPr>
          <p:cNvSpPr txBox="1"/>
          <p:nvPr/>
        </p:nvSpPr>
        <p:spPr>
          <a:xfrm>
            <a:off x="8424211" y="4593816"/>
            <a:ext cx="704088" cy="523220"/>
          </a:xfrm>
          <a:prstGeom prst="rect">
            <a:avLst/>
          </a:prstGeom>
          <a:solidFill>
            <a:srgbClr val="F9A66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fr-FR" b="1" dirty="0"/>
              <a:t>Suite du TP</a:t>
            </a:r>
          </a:p>
        </p:txBody>
      </p:sp>
    </p:spTree>
    <p:extLst>
      <p:ext uri="{BB962C8B-B14F-4D97-AF65-F5344CB8AC3E}">
        <p14:creationId xmlns:p14="http://schemas.microsoft.com/office/powerpoint/2010/main" val="26981287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Ellipse 29">
            <a:extLst>
              <a:ext uri="{FF2B5EF4-FFF2-40B4-BE49-F238E27FC236}">
                <a16:creationId xmlns:a16="http://schemas.microsoft.com/office/drawing/2014/main" id="{FDD2423E-068B-439B-AB50-251B2EC512FD}"/>
              </a:ext>
            </a:extLst>
          </p:cNvPr>
          <p:cNvSpPr/>
          <p:nvPr/>
        </p:nvSpPr>
        <p:spPr>
          <a:xfrm>
            <a:off x="-215351" y="-871904"/>
            <a:ext cx="2382308" cy="30675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94E1AAC8-380A-49E5-87EE-7E5391B7DC23}"/>
              </a:ext>
            </a:extLst>
          </p:cNvPr>
          <p:cNvCxnSpPr>
            <a:cxnSpLocks/>
          </p:cNvCxnSpPr>
          <p:nvPr/>
        </p:nvCxnSpPr>
        <p:spPr>
          <a:xfrm flipH="1">
            <a:off x="2166957" y="-965032"/>
            <a:ext cx="1321654" cy="27460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E69BF958-C65C-46E9-B2E6-5DD88DA34834}"/>
              </a:ext>
            </a:extLst>
          </p:cNvPr>
          <p:cNvSpPr/>
          <p:nvPr/>
        </p:nvSpPr>
        <p:spPr>
          <a:xfrm>
            <a:off x="2849526" y="920409"/>
            <a:ext cx="539425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1.2. </a:t>
            </a:r>
            <a:r>
              <a:rPr lang="fr-FR" b="1" i="1" dirty="0"/>
              <a:t>MODIFICATION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1.2.1.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fr-FR" dirty="0"/>
              <a:t> Ouvrir l’assemblage « étau multi angle ».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A6E1228-F4BC-45C4-A044-752437C37C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9862" y="4665826"/>
            <a:ext cx="1115665" cy="621846"/>
          </a:xfrm>
          <a:prstGeom prst="rect">
            <a:avLst/>
          </a:prstGeom>
        </p:spPr>
      </p:pic>
      <p:sp>
        <p:nvSpPr>
          <p:cNvPr id="9" name="ZoneTexte 8">
            <a:hlinkClick r:id="rId4" action="ppaction://hlinksldjump"/>
            <a:extLst>
              <a:ext uri="{FF2B5EF4-FFF2-40B4-BE49-F238E27FC236}">
                <a16:creationId xmlns:a16="http://schemas.microsoft.com/office/drawing/2014/main" id="{C930BA8C-0430-448C-A494-F72D49862D50}"/>
              </a:ext>
            </a:extLst>
          </p:cNvPr>
          <p:cNvSpPr txBox="1"/>
          <p:nvPr/>
        </p:nvSpPr>
        <p:spPr>
          <a:xfrm>
            <a:off x="8424211" y="4593816"/>
            <a:ext cx="704088" cy="523220"/>
          </a:xfrm>
          <a:prstGeom prst="rect">
            <a:avLst/>
          </a:prstGeom>
          <a:solidFill>
            <a:srgbClr val="F9A66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fr-FR" b="1" dirty="0"/>
              <a:t>Suite du TP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BA82BD3-3BB5-4758-A94F-2FBCF6CCFE38}"/>
              </a:ext>
            </a:extLst>
          </p:cNvPr>
          <p:cNvSpPr/>
          <p:nvPr/>
        </p:nvSpPr>
        <p:spPr>
          <a:xfrm>
            <a:off x="975803" y="179991"/>
            <a:ext cx="53174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24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1°Sujet du TP Modification.</a:t>
            </a:r>
          </a:p>
        </p:txBody>
      </p:sp>
    </p:spTree>
    <p:extLst>
      <p:ext uri="{BB962C8B-B14F-4D97-AF65-F5344CB8AC3E}">
        <p14:creationId xmlns:p14="http://schemas.microsoft.com/office/powerpoint/2010/main" val="38577122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Ellipse 29">
            <a:extLst>
              <a:ext uri="{FF2B5EF4-FFF2-40B4-BE49-F238E27FC236}">
                <a16:creationId xmlns:a16="http://schemas.microsoft.com/office/drawing/2014/main" id="{FDD2423E-068B-439B-AB50-251B2EC512FD}"/>
              </a:ext>
            </a:extLst>
          </p:cNvPr>
          <p:cNvSpPr/>
          <p:nvPr/>
        </p:nvSpPr>
        <p:spPr>
          <a:xfrm>
            <a:off x="-215351" y="-871904"/>
            <a:ext cx="2382308" cy="30675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94E1AAC8-380A-49E5-87EE-7E5391B7DC23}"/>
              </a:ext>
            </a:extLst>
          </p:cNvPr>
          <p:cNvCxnSpPr>
            <a:cxnSpLocks/>
          </p:cNvCxnSpPr>
          <p:nvPr/>
        </p:nvCxnSpPr>
        <p:spPr>
          <a:xfrm flipH="1">
            <a:off x="2166957" y="-965032"/>
            <a:ext cx="1321654" cy="27460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E69BF958-C65C-46E9-B2E6-5DD88DA34834}"/>
              </a:ext>
            </a:extLst>
          </p:cNvPr>
          <p:cNvSpPr/>
          <p:nvPr/>
        </p:nvSpPr>
        <p:spPr>
          <a:xfrm>
            <a:off x="2581474" y="675843"/>
            <a:ext cx="6224429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1.3. </a:t>
            </a:r>
            <a:r>
              <a:rPr lang="fr-FR" b="1" i="1" dirty="0"/>
              <a:t>MODIFICATION DE LA VIS D’ENTRAINEMENT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dirty="0"/>
              <a:t>Au lieu de supprimer la rainure de l’anneau élastique réalisant le maintien en position de la liaison pivot entre la mâchoire fixe et</a:t>
            </a:r>
          </a:p>
          <a:p>
            <a:r>
              <a:rPr lang="fr-FR" dirty="0"/>
              <a:t>la vis de </a:t>
            </a:r>
            <a:r>
              <a:rPr lang="fr-FR" dirty="0" err="1"/>
              <a:t>manoeuvre</a:t>
            </a:r>
            <a:r>
              <a:rPr lang="fr-FR" dirty="0"/>
              <a:t> et de créer une rainure de l’anneau élastique réalisant une liaison non démontable entre la vis de </a:t>
            </a:r>
            <a:r>
              <a:rPr lang="fr-FR" dirty="0" err="1"/>
              <a:t>manoeuvre</a:t>
            </a:r>
            <a:endParaRPr lang="fr-FR" dirty="0"/>
          </a:p>
          <a:p>
            <a:r>
              <a:rPr lang="fr-FR" dirty="0"/>
              <a:t>et la mâchoire mobile, nous allons transformer la première en la deuxième en changeant simplement la position de la rainure</a:t>
            </a:r>
          </a:p>
          <a:p>
            <a:r>
              <a:rPr lang="fr-FR" dirty="0"/>
              <a:t>existante.</a:t>
            </a:r>
          </a:p>
          <a:p>
            <a:endParaRPr lang="fr-FR" dirty="0"/>
          </a:p>
          <a:p>
            <a:r>
              <a:rPr lang="fr-FR" dirty="0"/>
              <a:t>1.3.1. Ouvriez le fichier pièce « vis de </a:t>
            </a:r>
            <a:r>
              <a:rPr lang="fr-FR" dirty="0" err="1"/>
              <a:t>manoeuvre</a:t>
            </a:r>
            <a:r>
              <a:rPr lang="fr-FR" dirty="0"/>
              <a:t> ».</a:t>
            </a:r>
          </a:p>
          <a:p>
            <a:r>
              <a:rPr lang="fr-FR" dirty="0"/>
              <a:t>	La position de la rainure est définie par la position de « plan 5 ».</a:t>
            </a:r>
          </a:p>
          <a:p>
            <a:endParaRPr lang="fr-FR" dirty="0"/>
          </a:p>
          <a:p>
            <a:r>
              <a:rPr lang="fr-FR" dirty="0"/>
              <a:t>1.3.2. Modifiez la position du </a:t>
            </a:r>
            <a:r>
              <a:rPr lang="fr-FR" b="1" dirty="0"/>
              <a:t>plan</a:t>
            </a:r>
            <a:r>
              <a:rPr lang="fr-FR" dirty="0"/>
              <a:t> de telle manière que la rainure de l’anneau élastique se retrouve à </a:t>
            </a:r>
            <a:r>
              <a:rPr lang="fr-FR" b="1" dirty="0"/>
              <a:t>2 mm </a:t>
            </a:r>
            <a:r>
              <a:rPr lang="fr-FR" dirty="0"/>
              <a:t>de l’extrémité de la vis</a:t>
            </a:r>
          </a:p>
          <a:p>
            <a:r>
              <a:rPr lang="fr-FR" dirty="0"/>
              <a:t>de </a:t>
            </a:r>
            <a:r>
              <a:rPr lang="fr-FR" dirty="0" err="1"/>
              <a:t>manoeuvre</a:t>
            </a:r>
            <a:r>
              <a:rPr lang="fr-FR" dirty="0"/>
              <a:t>.</a:t>
            </a:r>
          </a:p>
          <a:p>
            <a:endParaRPr lang="fr-FR" dirty="0"/>
          </a:p>
          <a:p>
            <a:r>
              <a:rPr lang="fr-FR" dirty="0"/>
              <a:t>1.3.3. </a:t>
            </a:r>
            <a:r>
              <a:rPr lang="fr-FR"/>
              <a:t>Revenez </a:t>
            </a:r>
            <a:r>
              <a:rPr lang="fr-FR" dirty="0"/>
              <a:t>à l’assemblage « étau multi angle » pour visualiser et vérifier les modifications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BEA8DC-BDD6-45C3-ACDD-C7C2A7E84A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9862" y="4774168"/>
            <a:ext cx="1115665" cy="621846"/>
          </a:xfrm>
          <a:prstGeom prst="rect">
            <a:avLst/>
          </a:prstGeom>
        </p:spPr>
      </p:pic>
      <p:sp>
        <p:nvSpPr>
          <p:cNvPr id="11" name="ZoneTexte 10">
            <a:hlinkClick r:id="rId4" action="ppaction://hlinksldjump"/>
            <a:extLst>
              <a:ext uri="{FF2B5EF4-FFF2-40B4-BE49-F238E27FC236}">
                <a16:creationId xmlns:a16="http://schemas.microsoft.com/office/drawing/2014/main" id="{F757FE3C-904A-4BF0-9470-AECD0BE2EC2F}"/>
              </a:ext>
            </a:extLst>
          </p:cNvPr>
          <p:cNvSpPr txBox="1"/>
          <p:nvPr/>
        </p:nvSpPr>
        <p:spPr>
          <a:xfrm>
            <a:off x="8424211" y="4593816"/>
            <a:ext cx="704088" cy="523220"/>
          </a:xfrm>
          <a:prstGeom prst="rect">
            <a:avLst/>
          </a:prstGeom>
          <a:solidFill>
            <a:srgbClr val="F9A66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fr-FR" b="1" dirty="0"/>
              <a:t>Suite du TP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1F584E9-C976-40C1-B15E-ED1C6DBDA625}"/>
              </a:ext>
            </a:extLst>
          </p:cNvPr>
          <p:cNvSpPr/>
          <p:nvPr/>
        </p:nvSpPr>
        <p:spPr>
          <a:xfrm>
            <a:off x="898962" y="51654"/>
            <a:ext cx="53174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24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1°Sujet du TP Modification.</a:t>
            </a:r>
          </a:p>
        </p:txBody>
      </p:sp>
    </p:spTree>
    <p:extLst>
      <p:ext uri="{BB962C8B-B14F-4D97-AF65-F5344CB8AC3E}">
        <p14:creationId xmlns:p14="http://schemas.microsoft.com/office/powerpoint/2010/main" val="42347186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Ellipse 29">
            <a:extLst>
              <a:ext uri="{FF2B5EF4-FFF2-40B4-BE49-F238E27FC236}">
                <a16:creationId xmlns:a16="http://schemas.microsoft.com/office/drawing/2014/main" id="{FDD2423E-068B-439B-AB50-251B2EC512FD}"/>
              </a:ext>
            </a:extLst>
          </p:cNvPr>
          <p:cNvSpPr/>
          <p:nvPr/>
        </p:nvSpPr>
        <p:spPr>
          <a:xfrm>
            <a:off x="-215351" y="-871904"/>
            <a:ext cx="2382308" cy="30675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94E1AAC8-380A-49E5-87EE-7E5391B7DC23}"/>
              </a:ext>
            </a:extLst>
          </p:cNvPr>
          <p:cNvCxnSpPr>
            <a:cxnSpLocks/>
          </p:cNvCxnSpPr>
          <p:nvPr/>
        </p:nvCxnSpPr>
        <p:spPr>
          <a:xfrm flipH="1">
            <a:off x="2166957" y="-965032"/>
            <a:ext cx="1321654" cy="27460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E69BF958-C65C-46E9-B2E6-5DD88DA34834}"/>
              </a:ext>
            </a:extLst>
          </p:cNvPr>
          <p:cNvSpPr/>
          <p:nvPr/>
        </p:nvSpPr>
        <p:spPr>
          <a:xfrm>
            <a:off x="2581474" y="675843"/>
            <a:ext cx="622442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1.4. </a:t>
            </a:r>
            <a:r>
              <a:rPr lang="fr-FR" b="1" i="1" dirty="0"/>
              <a:t>MODIFICATION DU MORS FIXE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dirty="0"/>
              <a:t>Maintenant que nous avons enlevé l’anneau élastique réalisant le maintien en position de la liaison pivot entre la mâchoire fixe et la vis de </a:t>
            </a:r>
            <a:r>
              <a:rPr lang="fr-FR" dirty="0" err="1"/>
              <a:t>manoeuvre</a:t>
            </a:r>
            <a:r>
              <a:rPr lang="fr-FR" dirty="0"/>
              <a:t>, nous devons le rétablir en plaçant une </a:t>
            </a:r>
            <a:r>
              <a:rPr lang="fr-FR" b="1" dirty="0"/>
              <a:t>vis CHC à téton M6-12-3</a:t>
            </a:r>
            <a:r>
              <a:rPr lang="fr-FR" dirty="0"/>
              <a:t>.</a:t>
            </a:r>
          </a:p>
          <a:p>
            <a:endParaRPr lang="fr-FR" dirty="0"/>
          </a:p>
          <a:p>
            <a:r>
              <a:rPr lang="fr-FR" dirty="0"/>
              <a:t>1.4.1. Ouvriez le fichier pièce « </a:t>
            </a:r>
            <a:r>
              <a:rPr lang="fr-FR" b="1" i="1" dirty="0"/>
              <a:t>mâchoire fixe </a:t>
            </a:r>
            <a:r>
              <a:rPr lang="fr-FR" dirty="0"/>
              <a:t>».</a:t>
            </a:r>
          </a:p>
          <a:p>
            <a:endParaRPr lang="fr-FR" dirty="0"/>
          </a:p>
          <a:p>
            <a:r>
              <a:rPr lang="fr-FR" dirty="0"/>
              <a:t>1.4.2. Placez le trou taraudé M6 sur la mâchoire fixe aligné avec le perçage pour la vis de </a:t>
            </a:r>
            <a:r>
              <a:rPr lang="fr-FR" dirty="0" err="1"/>
              <a:t>manoeuvre</a:t>
            </a:r>
            <a:r>
              <a:rPr lang="fr-FR" dirty="0"/>
              <a:t> et est placé à 12,25 mm du bord.</a:t>
            </a:r>
          </a:p>
          <a:p>
            <a:r>
              <a:rPr lang="fr-FR" dirty="0"/>
              <a:t>La tête de la vis est noyée dans la mâchoire fixe.</a:t>
            </a:r>
          </a:p>
          <a:p>
            <a:endParaRPr lang="fr-FR" dirty="0"/>
          </a:p>
          <a:p>
            <a:r>
              <a:rPr lang="fr-FR" dirty="0"/>
              <a:t>1.4.3. Placez un </a:t>
            </a:r>
            <a:r>
              <a:rPr lang="fr-FR" dirty="0" err="1"/>
              <a:t>chambrage</a:t>
            </a:r>
            <a:r>
              <a:rPr lang="fr-FR" dirty="0"/>
              <a:t> (tête noyée dans la pièce) tel que la tête de la vis est un 0,5 mm de jeu avec les surfaces environnantes.</a:t>
            </a:r>
          </a:p>
          <a:p>
            <a:endParaRPr lang="fr-FR" dirty="0"/>
          </a:p>
          <a:p>
            <a:r>
              <a:rPr lang="fr-FR" dirty="0"/>
              <a:t>Pour vous en sortir, ouvrir la « </a:t>
            </a:r>
            <a:r>
              <a:rPr lang="fr-FR" b="1" dirty="0"/>
              <a:t>vis CHC à téton M6-12-3 </a:t>
            </a:r>
            <a:r>
              <a:rPr lang="fr-FR" dirty="0"/>
              <a:t>» et faites des mesures sur la tête de vis, ou recherchez ses caractéristiques dans votre livre ou internet.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BEA8DC-BDD6-45C3-ACDD-C7C2A7E84A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9862" y="4774168"/>
            <a:ext cx="1115665" cy="621846"/>
          </a:xfrm>
          <a:prstGeom prst="rect">
            <a:avLst/>
          </a:prstGeom>
        </p:spPr>
      </p:pic>
      <p:sp>
        <p:nvSpPr>
          <p:cNvPr id="11" name="ZoneTexte 10">
            <a:hlinkClick r:id="rId4" action="ppaction://hlinksldjump"/>
            <a:extLst>
              <a:ext uri="{FF2B5EF4-FFF2-40B4-BE49-F238E27FC236}">
                <a16:creationId xmlns:a16="http://schemas.microsoft.com/office/drawing/2014/main" id="{F757FE3C-904A-4BF0-9470-AECD0BE2EC2F}"/>
              </a:ext>
            </a:extLst>
          </p:cNvPr>
          <p:cNvSpPr txBox="1"/>
          <p:nvPr/>
        </p:nvSpPr>
        <p:spPr>
          <a:xfrm>
            <a:off x="8424211" y="4593816"/>
            <a:ext cx="704088" cy="523220"/>
          </a:xfrm>
          <a:prstGeom prst="rect">
            <a:avLst/>
          </a:prstGeom>
          <a:solidFill>
            <a:srgbClr val="F9A66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fr-FR" b="1" dirty="0"/>
              <a:t>Suite du TP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1F584E9-C976-40C1-B15E-ED1C6DBDA625}"/>
              </a:ext>
            </a:extLst>
          </p:cNvPr>
          <p:cNvSpPr/>
          <p:nvPr/>
        </p:nvSpPr>
        <p:spPr>
          <a:xfrm>
            <a:off x="898962" y="51654"/>
            <a:ext cx="53174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24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1°Sujet du TP Modification.</a:t>
            </a:r>
          </a:p>
        </p:txBody>
      </p:sp>
    </p:spTree>
    <p:extLst>
      <p:ext uri="{BB962C8B-B14F-4D97-AF65-F5344CB8AC3E}">
        <p14:creationId xmlns:p14="http://schemas.microsoft.com/office/powerpoint/2010/main" val="9988926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Ellipse 29">
            <a:extLst>
              <a:ext uri="{FF2B5EF4-FFF2-40B4-BE49-F238E27FC236}">
                <a16:creationId xmlns:a16="http://schemas.microsoft.com/office/drawing/2014/main" id="{FDD2423E-068B-439B-AB50-251B2EC512FD}"/>
              </a:ext>
            </a:extLst>
          </p:cNvPr>
          <p:cNvSpPr/>
          <p:nvPr/>
        </p:nvSpPr>
        <p:spPr>
          <a:xfrm>
            <a:off x="-215351" y="-871904"/>
            <a:ext cx="2382308" cy="30675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94E1AAC8-380A-49E5-87EE-7E5391B7DC23}"/>
              </a:ext>
            </a:extLst>
          </p:cNvPr>
          <p:cNvCxnSpPr>
            <a:cxnSpLocks/>
          </p:cNvCxnSpPr>
          <p:nvPr/>
        </p:nvCxnSpPr>
        <p:spPr>
          <a:xfrm flipH="1">
            <a:off x="2166957" y="-965032"/>
            <a:ext cx="1321654" cy="27460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E69BF958-C65C-46E9-B2E6-5DD88DA34834}"/>
              </a:ext>
            </a:extLst>
          </p:cNvPr>
          <p:cNvSpPr/>
          <p:nvPr/>
        </p:nvSpPr>
        <p:spPr>
          <a:xfrm>
            <a:off x="2581473" y="1085468"/>
            <a:ext cx="62244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1.5. </a:t>
            </a:r>
            <a:r>
              <a:rPr lang="fr-FR" b="1" i="1" dirty="0"/>
              <a:t>MODIFICATION DE L’ETAU MULTI ANGLE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dirty="0"/>
          </a:p>
          <a:p>
            <a:r>
              <a:rPr lang="fr-FR" dirty="0"/>
              <a:t>1.5.1. Revenez à l’assemblage «</a:t>
            </a:r>
            <a:r>
              <a:rPr lang="fr-FR" b="1" i="1" dirty="0"/>
              <a:t>étau multi angle</a:t>
            </a:r>
            <a:r>
              <a:rPr lang="fr-FR" dirty="0"/>
              <a:t>» pour insérer la </a:t>
            </a:r>
            <a:r>
              <a:rPr lang="fr-FR" b="1" i="1" dirty="0"/>
              <a:t>«vis CHC à téton M6-12-3</a:t>
            </a:r>
            <a:r>
              <a:rPr lang="fr-FR" dirty="0"/>
              <a:t>».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BEA8DC-BDD6-45C3-ACDD-C7C2A7E84A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9862" y="4774168"/>
            <a:ext cx="1115665" cy="621846"/>
          </a:xfrm>
          <a:prstGeom prst="rect">
            <a:avLst/>
          </a:prstGeom>
        </p:spPr>
      </p:pic>
      <p:sp>
        <p:nvSpPr>
          <p:cNvPr id="11" name="ZoneTexte 10">
            <a:hlinkClick r:id="rId4" action="ppaction://hlinksldjump"/>
            <a:extLst>
              <a:ext uri="{FF2B5EF4-FFF2-40B4-BE49-F238E27FC236}">
                <a16:creationId xmlns:a16="http://schemas.microsoft.com/office/drawing/2014/main" id="{F757FE3C-904A-4BF0-9470-AECD0BE2EC2F}"/>
              </a:ext>
            </a:extLst>
          </p:cNvPr>
          <p:cNvSpPr txBox="1"/>
          <p:nvPr/>
        </p:nvSpPr>
        <p:spPr>
          <a:xfrm>
            <a:off x="8424211" y="4593816"/>
            <a:ext cx="704088" cy="523220"/>
          </a:xfrm>
          <a:prstGeom prst="rect">
            <a:avLst/>
          </a:prstGeom>
          <a:solidFill>
            <a:srgbClr val="F9A66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fr-FR" b="1" dirty="0"/>
              <a:t>Suite du TP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1F584E9-C976-40C1-B15E-ED1C6DBDA625}"/>
              </a:ext>
            </a:extLst>
          </p:cNvPr>
          <p:cNvSpPr/>
          <p:nvPr/>
        </p:nvSpPr>
        <p:spPr>
          <a:xfrm>
            <a:off x="898962" y="51654"/>
            <a:ext cx="53174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24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1°Sujet du TP Modification.</a:t>
            </a:r>
          </a:p>
        </p:txBody>
      </p:sp>
    </p:spTree>
    <p:extLst>
      <p:ext uri="{BB962C8B-B14F-4D97-AF65-F5344CB8AC3E}">
        <p14:creationId xmlns:p14="http://schemas.microsoft.com/office/powerpoint/2010/main" val="1738718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Ellipse 29">
            <a:extLst>
              <a:ext uri="{FF2B5EF4-FFF2-40B4-BE49-F238E27FC236}">
                <a16:creationId xmlns:a16="http://schemas.microsoft.com/office/drawing/2014/main" id="{FDD2423E-068B-439B-AB50-251B2EC512FD}"/>
              </a:ext>
            </a:extLst>
          </p:cNvPr>
          <p:cNvSpPr/>
          <p:nvPr/>
        </p:nvSpPr>
        <p:spPr>
          <a:xfrm>
            <a:off x="-215351" y="-871904"/>
            <a:ext cx="2382308" cy="30675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94E1AAC8-380A-49E5-87EE-7E5391B7DC23}"/>
              </a:ext>
            </a:extLst>
          </p:cNvPr>
          <p:cNvCxnSpPr>
            <a:cxnSpLocks/>
          </p:cNvCxnSpPr>
          <p:nvPr/>
        </p:nvCxnSpPr>
        <p:spPr>
          <a:xfrm flipH="1">
            <a:off x="2166957" y="-965032"/>
            <a:ext cx="1321654" cy="27460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E69BF958-C65C-46E9-B2E6-5DD88DA34834}"/>
              </a:ext>
            </a:extLst>
          </p:cNvPr>
          <p:cNvSpPr/>
          <p:nvPr/>
        </p:nvSpPr>
        <p:spPr>
          <a:xfrm>
            <a:off x="2581473" y="1085468"/>
            <a:ext cx="6224429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1.6. </a:t>
            </a:r>
            <a:r>
              <a:rPr lang="fr-FR" b="1" i="1" dirty="0"/>
              <a:t>MODIFICATION DE LA VIS D’ENTRAINEMENT</a:t>
            </a:r>
          </a:p>
          <a:p>
            <a:endParaRPr lang="fr-FR" dirty="0"/>
          </a:p>
          <a:p>
            <a:r>
              <a:rPr lang="fr-FR" dirty="0"/>
              <a:t>1.6.1. Rajoutez sur la vis de </a:t>
            </a:r>
            <a:r>
              <a:rPr lang="fr-FR" dirty="0" err="1"/>
              <a:t>manoeuvre</a:t>
            </a:r>
            <a:r>
              <a:rPr lang="fr-FR" dirty="0"/>
              <a:t> la rainure participant à la fonction de maintenir en position de la vis de </a:t>
            </a:r>
            <a:r>
              <a:rPr lang="fr-FR" dirty="0" err="1"/>
              <a:t>manoeuvre</a:t>
            </a:r>
            <a:r>
              <a:rPr lang="fr-FR" dirty="0"/>
              <a:t> sur la mâchoire fixe.</a:t>
            </a:r>
          </a:p>
          <a:p>
            <a:endParaRPr lang="fr-FR" dirty="0"/>
          </a:p>
          <a:p>
            <a:r>
              <a:rPr lang="fr-FR" dirty="0"/>
              <a:t>1.6.2. Rajoutez sur la vis de </a:t>
            </a:r>
            <a:r>
              <a:rPr lang="fr-FR" dirty="0" err="1"/>
              <a:t>manoeuvre</a:t>
            </a:r>
            <a:r>
              <a:rPr lang="fr-FR" dirty="0"/>
              <a:t> la rainure se plaçant à </a:t>
            </a:r>
            <a:r>
              <a:rPr lang="fr-FR" b="1" dirty="0"/>
              <a:t>8 mm </a:t>
            </a:r>
            <a:r>
              <a:rPr lang="fr-FR" dirty="0"/>
              <a:t>de l’épaulement pour une largeur de </a:t>
            </a:r>
            <a:r>
              <a:rPr lang="fr-FR" b="1" dirty="0"/>
              <a:t>4,5mm</a:t>
            </a:r>
            <a:r>
              <a:rPr lang="fr-FR" dirty="0"/>
              <a:t> et une profondeur de </a:t>
            </a:r>
            <a:r>
              <a:rPr lang="fr-FR" b="1" dirty="0"/>
              <a:t>2 </a:t>
            </a:r>
            <a:r>
              <a:rPr lang="fr-FR" b="1" dirty="0" err="1"/>
              <a:t>mm</a:t>
            </a:r>
            <a:r>
              <a:rPr lang="fr-FR" dirty="0" err="1"/>
              <a:t>.</a:t>
            </a:r>
            <a:endParaRPr lang="fr-FR" dirty="0"/>
          </a:p>
          <a:p>
            <a:endParaRPr lang="fr-FR" dirty="0"/>
          </a:p>
          <a:p>
            <a:r>
              <a:rPr lang="fr-FR" dirty="0"/>
              <a:t>1.6.3. Reveniez à l’assemblage « </a:t>
            </a:r>
            <a:r>
              <a:rPr lang="fr-FR" b="1" dirty="0"/>
              <a:t>étau multi angle </a:t>
            </a:r>
            <a:r>
              <a:rPr lang="fr-FR" dirty="0"/>
              <a:t>» pour visualiser et vérifier les modifications.</a:t>
            </a:r>
          </a:p>
          <a:p>
            <a:endParaRPr lang="fr-FR" dirty="0"/>
          </a:p>
          <a:p>
            <a:r>
              <a:rPr lang="fr-FR" b="1" dirty="0">
                <a:solidFill>
                  <a:srgbClr val="FF0000"/>
                </a:solidFill>
              </a:rPr>
              <a:t>Si vous ne l’auriez pas encore remarqué, une erreur s’est glissée dans le sujet, veuillez-la corriger !</a:t>
            </a:r>
            <a:endParaRPr lang="fr-F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BEA8DC-BDD6-45C3-ACDD-C7C2A7E84A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9862" y="4774168"/>
            <a:ext cx="1115665" cy="621846"/>
          </a:xfrm>
          <a:prstGeom prst="rect">
            <a:avLst/>
          </a:prstGeom>
        </p:spPr>
      </p:pic>
      <p:sp>
        <p:nvSpPr>
          <p:cNvPr id="11" name="ZoneTexte 10">
            <a:hlinkClick r:id="rId4" action="ppaction://hlinksldjump"/>
            <a:extLst>
              <a:ext uri="{FF2B5EF4-FFF2-40B4-BE49-F238E27FC236}">
                <a16:creationId xmlns:a16="http://schemas.microsoft.com/office/drawing/2014/main" id="{F757FE3C-904A-4BF0-9470-AECD0BE2EC2F}"/>
              </a:ext>
            </a:extLst>
          </p:cNvPr>
          <p:cNvSpPr txBox="1"/>
          <p:nvPr/>
        </p:nvSpPr>
        <p:spPr>
          <a:xfrm>
            <a:off x="8424211" y="4593816"/>
            <a:ext cx="704088" cy="523220"/>
          </a:xfrm>
          <a:prstGeom prst="rect">
            <a:avLst/>
          </a:prstGeom>
          <a:solidFill>
            <a:srgbClr val="F9A66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fr-FR" b="1" dirty="0"/>
              <a:t>Suite du TP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1F584E9-C976-40C1-B15E-ED1C6DBDA625}"/>
              </a:ext>
            </a:extLst>
          </p:cNvPr>
          <p:cNvSpPr/>
          <p:nvPr/>
        </p:nvSpPr>
        <p:spPr>
          <a:xfrm>
            <a:off x="898962" y="51654"/>
            <a:ext cx="53174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24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1°Sujet du TP Modification.</a:t>
            </a:r>
          </a:p>
        </p:txBody>
      </p:sp>
    </p:spTree>
    <p:extLst>
      <p:ext uri="{BB962C8B-B14F-4D97-AF65-F5344CB8AC3E}">
        <p14:creationId xmlns:p14="http://schemas.microsoft.com/office/powerpoint/2010/main" val="14723859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Ellipse 29">
            <a:extLst>
              <a:ext uri="{FF2B5EF4-FFF2-40B4-BE49-F238E27FC236}">
                <a16:creationId xmlns:a16="http://schemas.microsoft.com/office/drawing/2014/main" id="{FDD2423E-068B-439B-AB50-251B2EC512FD}"/>
              </a:ext>
            </a:extLst>
          </p:cNvPr>
          <p:cNvSpPr/>
          <p:nvPr/>
        </p:nvSpPr>
        <p:spPr>
          <a:xfrm>
            <a:off x="-215351" y="-871904"/>
            <a:ext cx="2382308" cy="30675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94E1AAC8-380A-49E5-87EE-7E5391B7DC23}"/>
              </a:ext>
            </a:extLst>
          </p:cNvPr>
          <p:cNvCxnSpPr>
            <a:cxnSpLocks/>
          </p:cNvCxnSpPr>
          <p:nvPr/>
        </p:nvCxnSpPr>
        <p:spPr>
          <a:xfrm flipH="1">
            <a:off x="2166957" y="-965032"/>
            <a:ext cx="1321654" cy="27460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E69BF958-C65C-46E9-B2E6-5DD88DA34834}"/>
              </a:ext>
            </a:extLst>
          </p:cNvPr>
          <p:cNvSpPr/>
          <p:nvPr/>
        </p:nvSpPr>
        <p:spPr>
          <a:xfrm>
            <a:off x="2581473" y="1085468"/>
            <a:ext cx="6224429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1.7. </a:t>
            </a:r>
            <a:r>
              <a:rPr lang="fr-FR" b="1" i="1" dirty="0"/>
              <a:t>MISE EN PLAN</a:t>
            </a:r>
          </a:p>
          <a:p>
            <a:endParaRPr lang="fr-FR" dirty="0"/>
          </a:p>
          <a:p>
            <a:r>
              <a:rPr lang="fr-FR" dirty="0"/>
              <a:t>1.7.1. Faites la mise en plan des pièces modifiées, c’est-à-dire, de la </a:t>
            </a:r>
            <a:r>
              <a:rPr lang="fr-FR" b="1" dirty="0"/>
              <a:t>vis de </a:t>
            </a:r>
            <a:r>
              <a:rPr lang="fr-FR" b="1" dirty="0" err="1"/>
              <a:t>manoeuvre</a:t>
            </a:r>
            <a:r>
              <a:rPr lang="fr-FR" dirty="0"/>
              <a:t> et la </a:t>
            </a:r>
            <a:r>
              <a:rPr lang="fr-FR" b="1" dirty="0"/>
              <a:t>mâchoire fixe </a:t>
            </a:r>
            <a:r>
              <a:rPr lang="fr-FR" dirty="0"/>
              <a:t>en indiquant les cotes nécessaires sur les nouvelles formes.</a:t>
            </a:r>
            <a:endParaRPr lang="fr-F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BEA8DC-BDD6-45C3-ACDD-C7C2A7E84A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9862" y="4774168"/>
            <a:ext cx="1115665" cy="621846"/>
          </a:xfrm>
          <a:prstGeom prst="rect">
            <a:avLst/>
          </a:prstGeom>
        </p:spPr>
      </p:pic>
      <p:sp>
        <p:nvSpPr>
          <p:cNvPr id="11" name="ZoneTexte 10">
            <a:hlinkClick r:id="rId4" action="ppaction://hlinksldjump"/>
            <a:extLst>
              <a:ext uri="{FF2B5EF4-FFF2-40B4-BE49-F238E27FC236}">
                <a16:creationId xmlns:a16="http://schemas.microsoft.com/office/drawing/2014/main" id="{F757FE3C-904A-4BF0-9470-AECD0BE2EC2F}"/>
              </a:ext>
            </a:extLst>
          </p:cNvPr>
          <p:cNvSpPr txBox="1"/>
          <p:nvPr/>
        </p:nvSpPr>
        <p:spPr>
          <a:xfrm>
            <a:off x="8424211" y="4593816"/>
            <a:ext cx="704088" cy="523220"/>
          </a:xfrm>
          <a:prstGeom prst="rect">
            <a:avLst/>
          </a:prstGeom>
          <a:solidFill>
            <a:srgbClr val="F9A66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fr-FR" b="1" dirty="0"/>
              <a:t>Suite du TP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1F584E9-C976-40C1-B15E-ED1C6DBDA625}"/>
              </a:ext>
            </a:extLst>
          </p:cNvPr>
          <p:cNvSpPr/>
          <p:nvPr/>
        </p:nvSpPr>
        <p:spPr>
          <a:xfrm>
            <a:off x="898962" y="51654"/>
            <a:ext cx="53174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24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1°Sujet du TP Modification.</a:t>
            </a:r>
          </a:p>
        </p:txBody>
      </p:sp>
    </p:spTree>
    <p:extLst>
      <p:ext uri="{BB962C8B-B14F-4D97-AF65-F5344CB8AC3E}">
        <p14:creationId xmlns:p14="http://schemas.microsoft.com/office/powerpoint/2010/main" val="27812321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D0D1C90-FF71-478E-B708-A25D644E1340}"/>
              </a:ext>
            </a:extLst>
          </p:cNvPr>
          <p:cNvSpPr/>
          <p:nvPr/>
        </p:nvSpPr>
        <p:spPr>
          <a:xfrm>
            <a:off x="975803" y="56503"/>
            <a:ext cx="53174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24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1°Sujet du TP Modification.</a:t>
            </a: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DD2423E-068B-439B-AB50-251B2EC512FD}"/>
              </a:ext>
            </a:extLst>
          </p:cNvPr>
          <p:cNvSpPr/>
          <p:nvPr/>
        </p:nvSpPr>
        <p:spPr>
          <a:xfrm>
            <a:off x="-215351" y="-871904"/>
            <a:ext cx="2382308" cy="30675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94E1AAC8-380A-49E5-87EE-7E5391B7DC23}"/>
              </a:ext>
            </a:extLst>
          </p:cNvPr>
          <p:cNvCxnSpPr>
            <a:cxnSpLocks/>
          </p:cNvCxnSpPr>
          <p:nvPr/>
        </p:nvCxnSpPr>
        <p:spPr>
          <a:xfrm flipH="1">
            <a:off x="2166957" y="-965032"/>
            <a:ext cx="1321654" cy="27460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E69BF958-C65C-46E9-B2E6-5DD88DA34834}"/>
              </a:ext>
            </a:extLst>
          </p:cNvPr>
          <p:cNvSpPr/>
          <p:nvPr/>
        </p:nvSpPr>
        <p:spPr>
          <a:xfrm>
            <a:off x="2827784" y="1186116"/>
            <a:ext cx="5871716" cy="326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/>
              <a:t>1.8. RENDU du TP.</a:t>
            </a:r>
          </a:p>
          <a:p>
            <a:endParaRPr lang="fr-FR" dirty="0"/>
          </a:p>
          <a:p>
            <a:r>
              <a:rPr lang="fr-FR" dirty="0"/>
              <a:t>1.8.1. Créez un fichier zippé (</a:t>
            </a:r>
            <a:r>
              <a:rPr lang="fr-FR" b="1" dirty="0"/>
              <a:t>.ZIP</a:t>
            </a:r>
            <a:r>
              <a:rPr lang="fr-FR" dirty="0"/>
              <a:t>) de vos fichiers réalisés (2D et 3D) dans ce TP.</a:t>
            </a:r>
          </a:p>
          <a:p>
            <a:r>
              <a:rPr lang="fr-FR" dirty="0"/>
              <a:t>1.4.2. Vérifiez que votre fichier </a:t>
            </a:r>
            <a:r>
              <a:rPr lang="fr-FR" b="1" dirty="0"/>
              <a:t>.ZIP </a:t>
            </a:r>
            <a:r>
              <a:rPr lang="fr-FR" dirty="0"/>
              <a:t>comportent bien les fichiers </a:t>
            </a:r>
            <a:r>
              <a:rPr lang="fr-FR" b="1" dirty="0"/>
              <a:t>3D </a:t>
            </a:r>
            <a:r>
              <a:rPr lang="fr-FR" dirty="0"/>
              <a:t>(</a:t>
            </a:r>
            <a:r>
              <a:rPr lang="fr-FR" b="1" dirty="0"/>
              <a:t>ipt</a:t>
            </a:r>
            <a:r>
              <a:rPr lang="fr-FR" dirty="0"/>
              <a:t> et </a:t>
            </a:r>
            <a:r>
              <a:rPr lang="fr-FR" b="1" dirty="0"/>
              <a:t>iam</a:t>
            </a:r>
            <a:r>
              <a:rPr lang="fr-FR" dirty="0"/>
              <a:t>) et </a:t>
            </a:r>
            <a:r>
              <a:rPr lang="fr-FR" b="1" dirty="0"/>
              <a:t>2D</a:t>
            </a:r>
            <a:r>
              <a:rPr lang="fr-FR" dirty="0"/>
              <a:t> (</a:t>
            </a:r>
            <a:r>
              <a:rPr lang="fr-FR" b="1" dirty="0"/>
              <a:t>idw</a:t>
            </a:r>
            <a:r>
              <a:rPr lang="fr-FR" dirty="0"/>
              <a:t>).</a:t>
            </a:r>
          </a:p>
          <a:p>
            <a:endParaRPr lang="fr-FR" dirty="0"/>
          </a:p>
          <a:p>
            <a:r>
              <a:rPr lang="fr-FR" dirty="0"/>
              <a:t>1.4.3. Sauvegardez ce fichier sous:</a:t>
            </a:r>
          </a:p>
          <a:p>
            <a:r>
              <a:rPr lang="fr-FR" b="1"/>
              <a:t>EC01-TP06-Modification-</a:t>
            </a:r>
            <a:r>
              <a:rPr lang="fr-FR" b="1">
                <a:latin typeface="Arial" panose="020B0604020202020204" pitchFamily="34" charset="0"/>
                <a:cs typeface="Arial" panose="020B0604020202020204" pitchFamily="34" charset="0"/>
              </a:rPr>
              <a:t>NomEtudiant</a:t>
            </a:r>
            <a:r>
              <a:rPr lang="fr-FR" b="1"/>
              <a:t>.zip</a:t>
            </a:r>
            <a:endParaRPr lang="fr-FR" b="1" dirty="0"/>
          </a:p>
          <a:p>
            <a:endParaRPr lang="fr-FR" dirty="0"/>
          </a:p>
          <a:p>
            <a:r>
              <a:rPr lang="fr-FR" dirty="0"/>
              <a:t>Envoyez votre travail à mon adresse mail:</a:t>
            </a:r>
          </a:p>
          <a:p>
            <a:endParaRPr lang="fr-FR" dirty="0"/>
          </a:p>
          <a:p>
            <a:r>
              <a:rPr lang="fr-FR" sz="2400" b="1" dirty="0"/>
              <a:t>Thierry.jost@icam.fr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694476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FDC2835-DCCC-4648-AED6-61BCAD764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4571" y="201871"/>
            <a:ext cx="5755342" cy="443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1" i="0" u="sng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2° Aides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2400" b="1" u="sng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3" action="ppaction://hlinksldjump"/>
              </a:rPr>
              <a:t>2.1. Ouverture du Modeleur</a:t>
            </a:r>
            <a:endParaRPr kumimoji="0" lang="fr-FR" altLang="fr-FR" sz="18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1800" b="1" u="sng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4" action="ppaction://hlinksldjump"/>
              </a:rPr>
              <a:t>2.2. Commencer une mise en plan</a:t>
            </a:r>
            <a:endParaRPr kumimoji="0" lang="fr-FR" altLang="fr-FR" sz="18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5" action="ppaction://hlinksldjump"/>
              </a:rPr>
              <a:t>2.3. Choix de la vue de départ</a:t>
            </a:r>
            <a:endParaRPr kumimoji="0" lang="fr-FR" altLang="fr-FR" sz="18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1800" b="1" u="sng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6" action="ppaction://hlinksldjump"/>
              </a:rPr>
              <a:t>2.4. Choix de la vue complémentaire</a:t>
            </a:r>
            <a:endParaRPr kumimoji="0" lang="fr-FR" altLang="fr-FR" sz="18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1800" b="1" u="sng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7" action="ppaction://hlinksldjump"/>
              </a:rPr>
              <a:t>2.5. Vue en coupe</a:t>
            </a:r>
            <a:endParaRPr kumimoji="0" lang="fr-FR" altLang="fr-FR" sz="18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1800" b="1" u="sng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8" action="ppaction://hlinksldjump"/>
              </a:rPr>
              <a:t>2.6. Habillage</a:t>
            </a:r>
            <a:endParaRPr kumimoji="0" lang="fr-FR" altLang="fr-FR" sz="18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1800" b="1" u="sng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9"/>
              </a:rPr>
              <a:t>2.7. </a:t>
            </a:r>
            <a:r>
              <a:rPr lang="fr-FR" altLang="fr-FR" sz="1800" b="1" u="sng" dirty="0">
                <a:solidFill>
                  <a:schemeClr val="tx1"/>
                </a:solidFill>
                <a:latin typeface="Arial" panose="020B0604020202020204" pitchFamily="34" charset="0"/>
                <a:hlinkClick r:id="rId9"/>
              </a:rPr>
              <a:t>D</a:t>
            </a:r>
            <a:r>
              <a:rPr kumimoji="0" lang="fr-FR" altLang="fr-FR" sz="1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9"/>
              </a:rPr>
              <a:t>’autres aides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ZoneTexte 2">
            <a:hlinkClick r:id="rId10" action="ppaction://hlinksldjump"/>
            <a:extLst>
              <a:ext uri="{FF2B5EF4-FFF2-40B4-BE49-F238E27FC236}">
                <a16:creationId xmlns:a16="http://schemas.microsoft.com/office/drawing/2014/main" id="{093888D4-F1AF-4EE5-A105-0F542F2E0B8A}"/>
              </a:ext>
            </a:extLst>
          </p:cNvPr>
          <p:cNvSpPr txBox="1"/>
          <p:nvPr/>
        </p:nvSpPr>
        <p:spPr>
          <a:xfrm>
            <a:off x="7853082" y="4538368"/>
            <a:ext cx="1167974" cy="523220"/>
          </a:xfrm>
          <a:prstGeom prst="rect">
            <a:avLst/>
          </a:prstGeom>
          <a:solidFill>
            <a:srgbClr val="F9A66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fr-FR" b="1" dirty="0"/>
              <a:t>Retour Sujet TP</a:t>
            </a:r>
          </a:p>
        </p:txBody>
      </p:sp>
    </p:spTree>
    <p:extLst>
      <p:ext uri="{BB962C8B-B14F-4D97-AF65-F5344CB8AC3E}">
        <p14:creationId xmlns:p14="http://schemas.microsoft.com/office/powerpoint/2010/main" val="250431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FDC2835-DCCC-4648-AED6-61BCAD764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5408" y="1491375"/>
            <a:ext cx="5755342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28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2.1. </a:t>
            </a:r>
            <a:r>
              <a:rPr kumimoji="0" lang="fr-FR" altLang="fr-FR" sz="2800" b="1" i="0" u="sng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Lancement  du Modeleur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Allumez votre PC, puis double cliquez sur l'icône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dirty="0">
                <a:latin typeface="Arial" panose="020B0604020202020204" pitchFamily="34" charset="0"/>
                <a:ea typeface="Times New Roman" panose="02020603050405020304" pitchFamily="18" charset="0"/>
              </a:rPr>
              <a:t> ou recherchez dans le menu programme : Autodesk puis Autodesk Inventor et enfin Autodesk Inventor Professionnel</a:t>
            </a: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dirty="0">
                <a:latin typeface="Arial" panose="020B0604020202020204" pitchFamily="34" charset="0"/>
                <a:ea typeface="Times New Roman" panose="02020603050405020304" pitchFamily="18" charset="0"/>
              </a:rPr>
              <a:t>Apparaîtra le menu de</a:t>
            </a: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dirty="0">
                <a:latin typeface="Arial" panose="020B0604020202020204" pitchFamily="34" charset="0"/>
                <a:ea typeface="Times New Roman" panose="02020603050405020304" pitchFamily="18" charset="0"/>
              </a:rPr>
              <a:t> départ d'INVENTOR</a:t>
            </a: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dirty="0">
                <a:latin typeface="Arial" panose="020B0604020202020204" pitchFamily="34" charset="0"/>
                <a:ea typeface="Times New Roman" panose="02020603050405020304" pitchFamily="18" charset="0"/>
              </a:rPr>
              <a:t>avec l'architecture de  ces fichiers.</a:t>
            </a: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3" name="Picture 6442">
            <a:extLst>
              <a:ext uri="{FF2B5EF4-FFF2-40B4-BE49-F238E27FC236}">
                <a16:creationId xmlns:a16="http://schemas.microsoft.com/office/drawing/2014/main" id="{AEC3A63D-EA44-463B-A245-E4FC8B2538E3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709237" y="3072087"/>
            <a:ext cx="2797628" cy="2014743"/>
          </a:xfrm>
          <a:prstGeom prst="rect">
            <a:avLst/>
          </a:prstGeom>
        </p:spPr>
      </p:pic>
      <p:pic>
        <p:nvPicPr>
          <p:cNvPr id="2" name="Image 1">
            <a:hlinkClick r:id="rId4" action="ppaction://hlinksldjump"/>
            <a:extLst>
              <a:ext uri="{FF2B5EF4-FFF2-40B4-BE49-F238E27FC236}">
                <a16:creationId xmlns:a16="http://schemas.microsoft.com/office/drawing/2014/main" id="{DDAC2139-4690-4DA4-8D33-81B12DE7E7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7456" y="4449282"/>
            <a:ext cx="1426588" cy="83522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D3685DF-A1C1-4A41-A462-B3273FE434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53532" y="2014812"/>
            <a:ext cx="492298" cy="563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4115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FDC2835-DCCC-4648-AED6-61BCAD764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20040" y="1414639"/>
            <a:ext cx="5755342" cy="2339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Il existe plusieurs méthode pour commencer une mise en plan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800" b="1" u="sng" dirty="0">
                <a:solidFill>
                  <a:schemeClr val="tx1"/>
                </a:solidFill>
                <a:latin typeface="Arial" panose="020B0604020202020204" pitchFamily="34" charset="0"/>
                <a:hlinkClick r:id="rId3" action="ppaction://hlinksldjump"/>
              </a:rPr>
              <a:t>2.1.1 Le fichier 3D n’est pas ouvert.</a:t>
            </a:r>
            <a:endParaRPr lang="fr-FR" altLang="fr-FR" sz="1800" b="1" u="sng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1800" b="1" u="sng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1800" b="1" u="sng" dirty="0">
                <a:solidFill>
                  <a:schemeClr val="tx1"/>
                </a:solidFill>
                <a:latin typeface="Arial" panose="020B0604020202020204" pitchFamily="34" charset="0"/>
                <a:hlinkClick r:id="rId4" action="ppaction://hlinksldjump"/>
              </a:rPr>
              <a:t>2.1.2 Le fichier 3D est ouvert. (Méthode 1)</a:t>
            </a:r>
            <a:endParaRPr lang="fr-FR" altLang="fr-FR" sz="1800" b="1" u="sng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lang="fr-FR" altLang="fr-FR" sz="1800" b="1" u="sng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1800" b="1" u="sng" dirty="0">
                <a:solidFill>
                  <a:schemeClr val="tx1"/>
                </a:solidFill>
                <a:latin typeface="Arial" panose="020B0604020202020204" pitchFamily="34" charset="0"/>
                <a:hlinkClick r:id="rId5" action="ppaction://hlinksldjump"/>
              </a:rPr>
              <a:t>2.1.3 Le fichier 3D est ouvert. (Méthode 2)</a:t>
            </a:r>
            <a:endParaRPr lang="fr-FR" altLang="fr-FR" sz="1800" b="1" u="sng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0D1C90-FF71-478E-B708-A25D644E1340}"/>
              </a:ext>
            </a:extLst>
          </p:cNvPr>
          <p:cNvSpPr/>
          <p:nvPr/>
        </p:nvSpPr>
        <p:spPr>
          <a:xfrm>
            <a:off x="975803" y="166751"/>
            <a:ext cx="5317421" cy="83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24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1°Commencer un dessin en projection Orthogonale.</a:t>
            </a:r>
          </a:p>
        </p:txBody>
      </p:sp>
    </p:spTree>
    <p:extLst>
      <p:ext uri="{BB962C8B-B14F-4D97-AF65-F5344CB8AC3E}">
        <p14:creationId xmlns:p14="http://schemas.microsoft.com/office/powerpoint/2010/main" val="2378899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FDC2835-DCCC-4648-AED6-61BCAD764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20040" y="970695"/>
            <a:ext cx="5755342" cy="3816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Il existe plusieurs méthode pour commencer une mise en plan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800" b="1" u="sng" dirty="0">
                <a:solidFill>
                  <a:schemeClr val="tx1"/>
                </a:solidFill>
                <a:latin typeface="Arial" panose="020B0604020202020204" pitchFamily="34" charset="0"/>
              </a:rPr>
              <a:t>2.1.1 Le fichier 3D n’est pas ouvert.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a) Sélectionnez  dans le menu de départ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b) Choisissez «</a:t>
            </a:r>
            <a:r>
              <a:rPr kumimoji="0" lang="fr-FR" altLang="fr-FR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Dessin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» dans le nouveau menu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c) Travaillez avec un dessin en norme ISO: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d) Une feuille de dessin apparait, et dans le menu choisissez 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e) Recherchez votre fichier 3D dans votre répertoire.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f</a:t>
            </a: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  <a:hlinkClick r:id="rId3" action="ppaction://hlinksldjump"/>
              </a:rPr>
              <a:t>) </a:t>
            </a:r>
            <a:r>
              <a:rPr lang="fr-FR" altLang="fr-FR" dirty="0">
                <a:solidFill>
                  <a:srgbClr val="FF0000"/>
                </a:solidFill>
                <a:latin typeface="Arial" panose="020B0604020202020204" pitchFamily="34" charset="0"/>
                <a:hlinkClick r:id="rId3" action="ppaction://hlinksldjump"/>
              </a:rPr>
              <a:t>Passez à la diapo 9 avant de valider quoi que ce soit</a:t>
            </a: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  <a:hlinkClick r:id="rId3" action="ppaction://hlinksldjump"/>
              </a:rPr>
              <a:t>.</a:t>
            </a: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BA60B52-1FD2-4E4E-A0F6-AD8ED3AB5E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635" y="999139"/>
            <a:ext cx="2370305" cy="2005989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C35D15B4-B9FF-4942-B089-09B6ACA6FBC8}"/>
              </a:ext>
            </a:extLst>
          </p:cNvPr>
          <p:cNvSpPr/>
          <p:nvPr/>
        </p:nvSpPr>
        <p:spPr>
          <a:xfrm>
            <a:off x="1075883" y="2276809"/>
            <a:ext cx="968188" cy="3304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7933D58-6306-4E1C-B39D-0E2D1A983E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2893" y="2789648"/>
            <a:ext cx="501650" cy="61595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D0D1C90-FF71-478E-B708-A25D644E1340}"/>
              </a:ext>
            </a:extLst>
          </p:cNvPr>
          <p:cNvSpPr/>
          <p:nvPr/>
        </p:nvSpPr>
        <p:spPr>
          <a:xfrm>
            <a:off x="975803" y="166751"/>
            <a:ext cx="5317421" cy="83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24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1°Commencer un dessin en projection Orthogonale.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C7D081C-32F7-4E40-B918-7780B3FF6E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3962" y="2031278"/>
            <a:ext cx="1771650" cy="4826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771AC7F-7AA3-43B6-B12F-E60F2478B3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82887" y="3250128"/>
            <a:ext cx="425450" cy="5969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38495EE-8383-4EB5-A638-77F11BB581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612" y="2968170"/>
            <a:ext cx="2796428" cy="1922759"/>
          </a:xfrm>
          <a:prstGeom prst="rect">
            <a:avLst/>
          </a:prstGeom>
        </p:spPr>
      </p:pic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19028B69-6920-4AAC-BB65-D8C76F1E24DF}"/>
              </a:ext>
            </a:extLst>
          </p:cNvPr>
          <p:cNvCxnSpPr>
            <a:cxnSpLocks/>
          </p:cNvCxnSpPr>
          <p:nvPr/>
        </p:nvCxnSpPr>
        <p:spPr>
          <a:xfrm flipH="1" flipV="1">
            <a:off x="2044072" y="2442016"/>
            <a:ext cx="775968" cy="34763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606672A9-D033-48A3-AD8B-5AEC5B573826}"/>
              </a:ext>
            </a:extLst>
          </p:cNvPr>
          <p:cNvCxnSpPr>
            <a:cxnSpLocks/>
            <a:stCxn id="17" idx="3"/>
          </p:cNvCxnSpPr>
          <p:nvPr/>
        </p:nvCxnSpPr>
        <p:spPr>
          <a:xfrm flipH="1" flipV="1">
            <a:off x="2167467" y="3548578"/>
            <a:ext cx="652573" cy="38097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llipse 23">
            <a:extLst>
              <a:ext uri="{FF2B5EF4-FFF2-40B4-BE49-F238E27FC236}">
                <a16:creationId xmlns:a16="http://schemas.microsoft.com/office/drawing/2014/main" id="{AEFAEC0A-4966-46D5-B479-0F3EE8ABCC57}"/>
              </a:ext>
            </a:extLst>
          </p:cNvPr>
          <p:cNvSpPr/>
          <p:nvPr/>
        </p:nvSpPr>
        <p:spPr>
          <a:xfrm>
            <a:off x="0" y="3106870"/>
            <a:ext cx="1307939" cy="61389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299280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FDC2835-DCCC-4648-AED6-61BCAD764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20040" y="881469"/>
            <a:ext cx="5755342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Il existe plusieurs méthode pour commencer une mise en plan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800" b="1" u="sng" dirty="0">
                <a:solidFill>
                  <a:schemeClr val="tx1"/>
                </a:solidFill>
                <a:latin typeface="Arial" panose="020B0604020202020204" pitchFamily="34" charset="0"/>
              </a:rPr>
              <a:t>2.1.2 Le fichier 3D est ouvert. (Méthode 1)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Sélectionner  dans le menu de départ 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b) Choisir «</a:t>
            </a:r>
            <a:r>
              <a:rPr kumimoji="0" lang="fr-FR" altLang="fr-FR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Dessin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» dans le nouveau menu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c) Travailler avec un dessin en norme ISO: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d) Une feuille de dessin apparait, et dans le menu choisissez 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e) Sélectionnez le fichier dans le menu.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  <a:hlinkClick r:id="rId3" action="ppaction://hlinksldjump"/>
              </a:rPr>
              <a:t>f) </a:t>
            </a:r>
            <a:r>
              <a:rPr lang="fr-FR" altLang="fr-FR" dirty="0">
                <a:solidFill>
                  <a:srgbClr val="FF0000"/>
                </a:solidFill>
                <a:latin typeface="Arial" panose="020B0604020202020204" pitchFamily="34" charset="0"/>
                <a:hlinkClick r:id="rId3" action="ppaction://hlinksldjump"/>
              </a:rPr>
              <a:t>Passez à la diapo 9 avant de valider quoi que ce soit</a:t>
            </a: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  <a:hlinkClick r:id="rId3" action="ppaction://hlinksldjump"/>
              </a:rPr>
              <a:t>.</a:t>
            </a: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BA60B52-1FD2-4E4E-A0F6-AD8ED3AB5E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635" y="999139"/>
            <a:ext cx="2370305" cy="2005989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C35D15B4-B9FF-4942-B089-09B6ACA6FBC8}"/>
              </a:ext>
            </a:extLst>
          </p:cNvPr>
          <p:cNvSpPr/>
          <p:nvPr/>
        </p:nvSpPr>
        <p:spPr>
          <a:xfrm>
            <a:off x="1075883" y="2276809"/>
            <a:ext cx="968188" cy="3304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7933D58-6306-4E1C-B39D-0E2D1A983E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1617" y="3126365"/>
            <a:ext cx="501650" cy="61595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D0D1C90-FF71-478E-B708-A25D644E1340}"/>
              </a:ext>
            </a:extLst>
          </p:cNvPr>
          <p:cNvSpPr/>
          <p:nvPr/>
        </p:nvSpPr>
        <p:spPr>
          <a:xfrm>
            <a:off x="975803" y="166751"/>
            <a:ext cx="5317421" cy="83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24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1°Commencer un dessin en projection Orthogonale.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E771AC7F-7AA3-43B6-B12F-E60F2478B3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7208" y="3631100"/>
            <a:ext cx="425450" cy="596900"/>
          </a:xfrm>
          <a:prstGeom prst="rect">
            <a:avLst/>
          </a:prstGeom>
        </p:spPr>
      </p:pic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19028B69-6920-4AAC-BB65-D8C76F1E24DF}"/>
              </a:ext>
            </a:extLst>
          </p:cNvPr>
          <p:cNvCxnSpPr>
            <a:cxnSpLocks/>
          </p:cNvCxnSpPr>
          <p:nvPr/>
        </p:nvCxnSpPr>
        <p:spPr>
          <a:xfrm flipH="1" flipV="1">
            <a:off x="2044072" y="2442016"/>
            <a:ext cx="806705" cy="69173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7B1E54B5-394A-4F72-A13D-FCA0EA37A5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458" y="3359937"/>
            <a:ext cx="2588009" cy="1770743"/>
          </a:xfrm>
          <a:prstGeom prst="rect">
            <a:avLst/>
          </a:prstGeom>
        </p:spPr>
      </p:pic>
      <p:sp>
        <p:nvSpPr>
          <p:cNvPr id="16" name="Ellipse 15">
            <a:extLst>
              <a:ext uri="{FF2B5EF4-FFF2-40B4-BE49-F238E27FC236}">
                <a16:creationId xmlns:a16="http://schemas.microsoft.com/office/drawing/2014/main" id="{25910329-A12D-4D8B-B4AB-36BFF96DC16A}"/>
              </a:ext>
            </a:extLst>
          </p:cNvPr>
          <p:cNvSpPr/>
          <p:nvPr/>
        </p:nvSpPr>
        <p:spPr>
          <a:xfrm>
            <a:off x="107694" y="3672309"/>
            <a:ext cx="1792727" cy="25724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606672A9-D033-48A3-AD8B-5AEC5B573826}"/>
              </a:ext>
            </a:extLst>
          </p:cNvPr>
          <p:cNvCxnSpPr>
            <a:cxnSpLocks/>
            <a:endCxn id="16" idx="6"/>
          </p:cNvCxnSpPr>
          <p:nvPr/>
        </p:nvCxnSpPr>
        <p:spPr>
          <a:xfrm flipH="1" flipV="1">
            <a:off x="1900421" y="3800930"/>
            <a:ext cx="950356" cy="57633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0A40F2A7-87C8-45AD-B5BA-8EA825CFEC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3224" y="1976848"/>
            <a:ext cx="2282158" cy="815056"/>
          </a:xfrm>
          <a:prstGeom prst="rect">
            <a:avLst/>
          </a:prstGeom>
        </p:spPr>
      </p:pic>
      <p:sp>
        <p:nvSpPr>
          <p:cNvPr id="22" name="ZoneTexte 21">
            <a:hlinkClick r:id="rId9" action="ppaction://hlinksldjump"/>
            <a:extLst>
              <a:ext uri="{FF2B5EF4-FFF2-40B4-BE49-F238E27FC236}">
                <a16:creationId xmlns:a16="http://schemas.microsoft.com/office/drawing/2014/main" id="{3F7DB21C-2EEB-4E95-97B8-966FB9C36A51}"/>
              </a:ext>
            </a:extLst>
          </p:cNvPr>
          <p:cNvSpPr txBox="1"/>
          <p:nvPr/>
        </p:nvSpPr>
        <p:spPr>
          <a:xfrm>
            <a:off x="7874725" y="4852639"/>
            <a:ext cx="1247566" cy="307777"/>
          </a:xfrm>
          <a:prstGeom prst="rect">
            <a:avLst/>
          </a:prstGeom>
          <a:solidFill>
            <a:srgbClr val="F9A66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fr-FR" b="1" dirty="0"/>
              <a:t>Méthode 2</a:t>
            </a:r>
          </a:p>
        </p:txBody>
      </p:sp>
    </p:spTree>
    <p:extLst>
      <p:ext uri="{BB962C8B-B14F-4D97-AF65-F5344CB8AC3E}">
        <p14:creationId xmlns:p14="http://schemas.microsoft.com/office/powerpoint/2010/main" val="1337223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FDC2835-DCCC-4648-AED6-61BCAD764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3636" y="1100842"/>
            <a:ext cx="5755342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Il existe plusieurs méthode pour commencer une mise en plan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800" b="1" u="sng" dirty="0">
                <a:solidFill>
                  <a:schemeClr val="tx1"/>
                </a:solidFill>
                <a:latin typeface="Arial" panose="020B0604020202020204" pitchFamily="34" charset="0"/>
              </a:rPr>
              <a:t>2.1.2 Le fichier 3D est ouvert. (Méthode 2)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Réalisez, directement dans le fichier 3D ouvert, un clic droit sur le nom de la pièce dans l’arbre de construction.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Sélectionnez « </a:t>
            </a:r>
            <a:r>
              <a:rPr lang="fr-FR" altLang="fr-FR" b="1" dirty="0">
                <a:solidFill>
                  <a:schemeClr val="tx1"/>
                </a:solidFill>
                <a:latin typeface="Arial" panose="020B0604020202020204" pitchFamily="34" charset="0"/>
              </a:rPr>
              <a:t>Créer une vue dessin</a:t>
            </a: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 ».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AutoNum type="alphaLcParenR"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Choisissez « </a:t>
            </a:r>
            <a:r>
              <a:rPr lang="fr-FR" altLang="fr-FR" b="1" dirty="0">
                <a:solidFill>
                  <a:schemeClr val="tx1"/>
                </a:solidFill>
                <a:latin typeface="Arial" panose="020B0604020202020204" pitchFamily="34" charset="0"/>
              </a:rPr>
              <a:t>Dessin</a:t>
            </a: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 » dans le nouveau menu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AutoNum type="alphaLcParenR"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AutoNum type="alphaLcParenR"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Travaillez avec un dessin en norme ISO: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AutoNum type="alphaLcParenR"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AutoNum type="alphaLcParenR"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La pièce apparait directement sur la feuille de dessin.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AutoNum type="alphaLcParenR"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AutoNum type="alphaLcParenR"/>
            </a:pPr>
            <a:r>
              <a:rPr lang="fr-FR" altLang="fr-FR" dirty="0">
                <a:solidFill>
                  <a:srgbClr val="FF0000"/>
                </a:solidFill>
                <a:latin typeface="Arial" panose="020B0604020202020204" pitchFamily="34" charset="0"/>
                <a:hlinkClick r:id="rId3" action="ppaction://hlinksldjump"/>
              </a:rPr>
              <a:t>Passez à la diapo suivante avant de valider quoi que ce soit</a:t>
            </a: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  <a:hlinkClick r:id="rId3" action="ppaction://hlinksldjump"/>
              </a:rPr>
              <a:t>.</a:t>
            </a: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BA60B52-1FD2-4E4E-A0F6-AD8ED3AB5E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82" y="2970760"/>
            <a:ext cx="2370305" cy="2005989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C35D15B4-B9FF-4942-B089-09B6ACA6FBC8}"/>
              </a:ext>
            </a:extLst>
          </p:cNvPr>
          <p:cNvSpPr/>
          <p:nvPr/>
        </p:nvSpPr>
        <p:spPr>
          <a:xfrm>
            <a:off x="975803" y="4359609"/>
            <a:ext cx="968188" cy="3304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7933D58-6306-4E1C-B39D-0E2D1A983E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6094" y="3565163"/>
            <a:ext cx="501650" cy="61595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D0D1C90-FF71-478E-B708-A25D644E1340}"/>
              </a:ext>
            </a:extLst>
          </p:cNvPr>
          <p:cNvSpPr/>
          <p:nvPr/>
        </p:nvSpPr>
        <p:spPr>
          <a:xfrm>
            <a:off x="975803" y="166751"/>
            <a:ext cx="5317421" cy="83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24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1°Commencer un dessin en projection Orthogonale.</a:t>
            </a: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19028B69-6920-4AAC-BB65-D8C76F1E24DF}"/>
              </a:ext>
            </a:extLst>
          </p:cNvPr>
          <p:cNvCxnSpPr>
            <a:cxnSpLocks/>
          </p:cNvCxnSpPr>
          <p:nvPr/>
        </p:nvCxnSpPr>
        <p:spPr>
          <a:xfrm flipH="1">
            <a:off x="1710269" y="3582450"/>
            <a:ext cx="1189061" cy="77715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 2">
            <a:extLst>
              <a:ext uri="{FF2B5EF4-FFF2-40B4-BE49-F238E27FC236}">
                <a16:creationId xmlns:a16="http://schemas.microsoft.com/office/drawing/2014/main" id="{630E00B2-B1BA-4CA9-AF89-F0C066E3DB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0533" y="1100842"/>
            <a:ext cx="1504260" cy="1904285"/>
          </a:xfrm>
          <a:prstGeom prst="rect">
            <a:avLst/>
          </a:prstGeom>
        </p:spPr>
      </p:pic>
      <p:sp>
        <p:nvSpPr>
          <p:cNvPr id="17" name="Ellipse 16">
            <a:extLst>
              <a:ext uri="{FF2B5EF4-FFF2-40B4-BE49-F238E27FC236}">
                <a16:creationId xmlns:a16="http://schemas.microsoft.com/office/drawing/2014/main" id="{1398DA1E-ADF8-4B3F-84C6-06389DECBEBC}"/>
              </a:ext>
            </a:extLst>
          </p:cNvPr>
          <p:cNvSpPr/>
          <p:nvPr/>
        </p:nvSpPr>
        <p:spPr>
          <a:xfrm>
            <a:off x="1148569" y="1611789"/>
            <a:ext cx="968188" cy="3304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606672A9-D033-48A3-AD8B-5AEC5B573826}"/>
              </a:ext>
            </a:extLst>
          </p:cNvPr>
          <p:cNvCxnSpPr>
            <a:cxnSpLocks/>
          </p:cNvCxnSpPr>
          <p:nvPr/>
        </p:nvCxnSpPr>
        <p:spPr>
          <a:xfrm flipH="1" flipV="1">
            <a:off x="1790965" y="1877893"/>
            <a:ext cx="1067078" cy="112723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hlinkClick r:id="rId7" action="ppaction://hlinksldjump"/>
            <a:extLst>
              <a:ext uri="{FF2B5EF4-FFF2-40B4-BE49-F238E27FC236}">
                <a16:creationId xmlns:a16="http://schemas.microsoft.com/office/drawing/2014/main" id="{291B48F0-DA6E-499B-9630-22A74C48F5BF}"/>
              </a:ext>
            </a:extLst>
          </p:cNvPr>
          <p:cNvSpPr txBox="1"/>
          <p:nvPr/>
        </p:nvSpPr>
        <p:spPr>
          <a:xfrm>
            <a:off x="7874725" y="4852639"/>
            <a:ext cx="1247566" cy="307777"/>
          </a:xfrm>
          <a:prstGeom prst="rect">
            <a:avLst/>
          </a:prstGeom>
          <a:solidFill>
            <a:srgbClr val="F9A66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fr-FR" b="1" dirty="0"/>
              <a:t>Méthode 1</a:t>
            </a:r>
          </a:p>
        </p:txBody>
      </p:sp>
    </p:spTree>
    <p:extLst>
      <p:ext uri="{BB962C8B-B14F-4D97-AF65-F5344CB8AC3E}">
        <p14:creationId xmlns:p14="http://schemas.microsoft.com/office/powerpoint/2010/main" val="19589924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30B41593-7D1E-4BD4-860A-2A44856B36A7}"/>
              </a:ext>
            </a:extLst>
          </p:cNvPr>
          <p:cNvSpPr/>
          <p:nvPr/>
        </p:nvSpPr>
        <p:spPr>
          <a:xfrm>
            <a:off x="2794000" y="4240118"/>
            <a:ext cx="5207237" cy="61128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DC2835-DCCC-4648-AED6-61BCAD764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3636" y="1316286"/>
            <a:ext cx="5899364" cy="3600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800" b="1" u="sng" dirty="0">
                <a:solidFill>
                  <a:schemeClr val="tx1"/>
                </a:solidFill>
                <a:latin typeface="Arial" panose="020B0604020202020204" pitchFamily="34" charset="0"/>
              </a:rPr>
              <a:t>2.3. Choisir la vue de départ.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A l’aide du cube 3D sélectionnez la face de votre première vue ( généralement la vue de face, sauf si celle-ci sera en coupe, dans ce cas choisissez la vue où se trouvera le plan de coupe comme première vue.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Choisissez votre échelle (toujours choisir la plus grande possible).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Validez par	        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Remarque: 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Il est toujours possible de changer ces paramètres en cours 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 travail.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0D1C90-FF71-478E-B708-A25D644E1340}"/>
              </a:ext>
            </a:extLst>
          </p:cNvPr>
          <p:cNvSpPr/>
          <p:nvPr/>
        </p:nvSpPr>
        <p:spPr>
          <a:xfrm>
            <a:off x="975803" y="166751"/>
            <a:ext cx="5317421" cy="83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24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1°Commencer un dessin en projection Orthogonale.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019A929-EDAD-4A92-88F4-868881C5F7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6393" y="2182932"/>
            <a:ext cx="704850" cy="7239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EA5AD60-2FA6-4533-A91D-A765E8F753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85" y="3011011"/>
            <a:ext cx="2408583" cy="1647978"/>
          </a:xfrm>
          <a:prstGeom prst="rect">
            <a:avLst/>
          </a:prstGeom>
        </p:spPr>
      </p:pic>
      <p:sp>
        <p:nvSpPr>
          <p:cNvPr id="17" name="Ellipse 16">
            <a:extLst>
              <a:ext uri="{FF2B5EF4-FFF2-40B4-BE49-F238E27FC236}">
                <a16:creationId xmlns:a16="http://schemas.microsoft.com/office/drawing/2014/main" id="{1398DA1E-ADF8-4B3F-84C6-06389DECBEBC}"/>
              </a:ext>
            </a:extLst>
          </p:cNvPr>
          <p:cNvSpPr/>
          <p:nvPr/>
        </p:nvSpPr>
        <p:spPr>
          <a:xfrm>
            <a:off x="975803" y="4074911"/>
            <a:ext cx="968188" cy="3304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606672A9-D033-48A3-AD8B-5AEC5B573826}"/>
              </a:ext>
            </a:extLst>
          </p:cNvPr>
          <p:cNvCxnSpPr>
            <a:cxnSpLocks/>
            <a:endCxn id="17" idx="6"/>
          </p:cNvCxnSpPr>
          <p:nvPr/>
        </p:nvCxnSpPr>
        <p:spPr>
          <a:xfrm flipH="1">
            <a:off x="1943991" y="3481216"/>
            <a:ext cx="1036276" cy="7589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Image 15">
            <a:extLst>
              <a:ext uri="{FF2B5EF4-FFF2-40B4-BE49-F238E27FC236}">
                <a16:creationId xmlns:a16="http://schemas.microsoft.com/office/drawing/2014/main" id="{B94AFF1F-D477-434E-9DF5-1C419C56C5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6429" y="3676928"/>
            <a:ext cx="863600" cy="330200"/>
          </a:xfrm>
          <a:prstGeom prst="rect">
            <a:avLst/>
          </a:prstGeom>
        </p:spPr>
      </p:pic>
      <p:pic>
        <p:nvPicPr>
          <p:cNvPr id="22" name="Image 21">
            <a:hlinkClick r:id="rId6" action="ppaction://hlinksldjump"/>
            <a:extLst>
              <a:ext uri="{FF2B5EF4-FFF2-40B4-BE49-F238E27FC236}">
                <a16:creationId xmlns:a16="http://schemas.microsoft.com/office/drawing/2014/main" id="{E58CE94D-F815-442C-BDF5-D3C8E991D4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84606" y="4441957"/>
            <a:ext cx="1426588" cy="83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2388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9B80597-B806-4333-B7A2-A3069B6B0D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630228"/>
            <a:ext cx="2794000" cy="978884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30B41593-7D1E-4BD4-860A-2A44856B36A7}"/>
              </a:ext>
            </a:extLst>
          </p:cNvPr>
          <p:cNvSpPr/>
          <p:nvPr/>
        </p:nvSpPr>
        <p:spPr>
          <a:xfrm>
            <a:off x="2794000" y="3793067"/>
            <a:ext cx="6146800" cy="135043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DC2835-DCCC-4648-AED6-61BCAD764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3636" y="885400"/>
            <a:ext cx="6077164" cy="4462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800" b="1" u="sng" dirty="0">
                <a:solidFill>
                  <a:schemeClr val="tx1"/>
                </a:solidFill>
                <a:latin typeface="Arial" panose="020B0604020202020204" pitchFamily="34" charset="0"/>
              </a:rPr>
              <a:t>2.4. Choisir les vues Complémentaires.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Sélectionnez la commande « </a:t>
            </a:r>
            <a:r>
              <a:rPr lang="fr-FR" altLang="fr-FR" b="1" dirty="0">
                <a:solidFill>
                  <a:schemeClr val="tx1"/>
                </a:solidFill>
                <a:latin typeface="Arial" panose="020B0604020202020204" pitchFamily="34" charset="0"/>
              </a:rPr>
              <a:t>Projeté</a:t>
            </a: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 » et sélectionnez votre vue.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Cliquez à coté de la 1</a:t>
            </a:r>
            <a:r>
              <a:rPr lang="fr-FR" altLang="fr-FR" baseline="30000" dirty="0">
                <a:solidFill>
                  <a:schemeClr val="tx1"/>
                </a:solidFill>
                <a:latin typeface="Arial" panose="020B0604020202020204" pitchFamily="34" charset="0"/>
              </a:rPr>
              <a:t>ère</a:t>
            </a: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 vue pour créer vos vues.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Une fois vos vues placées, faites un clic droit et validez « Créer ».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Il est possible en faisant glisser les vues de les recadrer dans la feuille si nécessaire.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Remarques: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Pour une pièce prismatique le nombre minimum de vues est égale à 2.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Pour pièce cylindrique le nombre de vues minimum est égale à 1.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Dès que la pièce possède des usinage intérieurs (ex: perçage borgne, chambrage, rainure,…) il faut prévoir une coupe.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Pensez à réaliser des sections, des vues partielles,…</a:t>
            </a: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0D1C90-FF71-478E-B708-A25D644E1340}"/>
              </a:ext>
            </a:extLst>
          </p:cNvPr>
          <p:cNvSpPr/>
          <p:nvPr/>
        </p:nvSpPr>
        <p:spPr>
          <a:xfrm>
            <a:off x="975803" y="166751"/>
            <a:ext cx="5317421" cy="83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24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1°Commencer un dessin en projection Orthogonale.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1398DA1E-ADF8-4B3F-84C6-06389DECBEBC}"/>
              </a:ext>
            </a:extLst>
          </p:cNvPr>
          <p:cNvSpPr/>
          <p:nvPr/>
        </p:nvSpPr>
        <p:spPr>
          <a:xfrm>
            <a:off x="1342492" y="3107736"/>
            <a:ext cx="968188" cy="3304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606672A9-D033-48A3-AD8B-5AEC5B573826}"/>
              </a:ext>
            </a:extLst>
          </p:cNvPr>
          <p:cNvCxnSpPr>
            <a:cxnSpLocks/>
            <a:endCxn id="17" idx="6"/>
          </p:cNvCxnSpPr>
          <p:nvPr/>
        </p:nvCxnSpPr>
        <p:spPr>
          <a:xfrm flipH="1">
            <a:off x="2310680" y="2630228"/>
            <a:ext cx="711920" cy="64271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 2">
            <a:extLst>
              <a:ext uri="{FF2B5EF4-FFF2-40B4-BE49-F238E27FC236}">
                <a16:creationId xmlns:a16="http://schemas.microsoft.com/office/drawing/2014/main" id="{41663249-ADA0-4FEE-9724-731570A13D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2350" y="1809179"/>
            <a:ext cx="501650" cy="596900"/>
          </a:xfrm>
          <a:prstGeom prst="rect">
            <a:avLst/>
          </a:prstGeom>
        </p:spPr>
      </p:pic>
      <p:pic>
        <p:nvPicPr>
          <p:cNvPr id="8" name="Image 7">
            <a:hlinkClick r:id="rId5" action="ppaction://hlinksldjump"/>
            <a:extLst>
              <a:ext uri="{FF2B5EF4-FFF2-40B4-BE49-F238E27FC236}">
                <a16:creationId xmlns:a16="http://schemas.microsoft.com/office/drawing/2014/main" id="{C69340AD-8187-4266-AF3A-D5EC860AD7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75157" y="4555371"/>
            <a:ext cx="1277837" cy="748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2729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FDC2835-DCCC-4648-AED6-61BCAD764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3636" y="1208567"/>
            <a:ext cx="6077164" cy="3816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800" b="1" u="sng" dirty="0">
                <a:solidFill>
                  <a:schemeClr val="tx1"/>
                </a:solidFill>
                <a:latin typeface="Arial" panose="020B0604020202020204" pitchFamily="34" charset="0"/>
              </a:rPr>
              <a:t>2.5. Réaliser une vue en coupe.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Sélectionnez la commande « </a:t>
            </a:r>
            <a:r>
              <a:rPr lang="fr-FR" altLang="fr-FR" b="1" dirty="0">
                <a:solidFill>
                  <a:schemeClr val="tx1"/>
                </a:solidFill>
                <a:latin typeface="Arial" panose="020B0604020202020204" pitchFamily="34" charset="0"/>
              </a:rPr>
              <a:t>Coupe</a:t>
            </a: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 » et Sélectionnez la vue.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Placez votre souris sur le point de votre plan de coupe (généralement le milieu,(point vert)). </a:t>
            </a:r>
          </a:p>
          <a:p>
            <a:pPr marR="0" lvl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altLang="fr-FR" b="1" dirty="0">
                <a:solidFill>
                  <a:srgbClr val="FF0000"/>
                </a:solidFill>
                <a:latin typeface="Arial" panose="020B0604020202020204" pitchFamily="34" charset="0"/>
              </a:rPr>
              <a:t>SANS CLIQUEZ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lphaLcParenR" startAt="3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Déplacez votre souris à l’extérieur de la vue, et validez clic gauche.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lphaLcParenR" startAt="3"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lphaLcParenR" startAt="3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Déplacez votre souris à l’autre extrémité du plan de coupe et validez.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lphaLcParenR" startAt="3"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lphaLcParenR" startAt="3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Faites un clic droit et validez « continuer ».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lphaLcParenR" startAt="3"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lphaLcParenR" startAt="3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Déplacez votre souris pour positionner la coupe, et validez.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0D1C90-FF71-478E-B708-A25D644E1340}"/>
              </a:ext>
            </a:extLst>
          </p:cNvPr>
          <p:cNvSpPr/>
          <p:nvPr/>
        </p:nvSpPr>
        <p:spPr>
          <a:xfrm>
            <a:off x="975803" y="166751"/>
            <a:ext cx="5317421" cy="83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24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1°Commencer un dessin en projection Orthogonale.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A6A62A4-457E-43A1-8B3B-91CEBA704B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1418" y="1727200"/>
            <a:ext cx="387350" cy="5969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7ECA042-2771-46BD-B267-AFAD7E752C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200" y="2438256"/>
            <a:ext cx="2362901" cy="596900"/>
          </a:xfrm>
          <a:prstGeom prst="rect">
            <a:avLst/>
          </a:prstGeom>
        </p:spPr>
      </p:pic>
      <p:sp>
        <p:nvSpPr>
          <p:cNvPr id="17" name="Ellipse 16">
            <a:extLst>
              <a:ext uri="{FF2B5EF4-FFF2-40B4-BE49-F238E27FC236}">
                <a16:creationId xmlns:a16="http://schemas.microsoft.com/office/drawing/2014/main" id="{1398DA1E-ADF8-4B3F-84C6-06389DECBEBC}"/>
              </a:ext>
            </a:extLst>
          </p:cNvPr>
          <p:cNvSpPr/>
          <p:nvPr/>
        </p:nvSpPr>
        <p:spPr>
          <a:xfrm>
            <a:off x="-69957" y="2588791"/>
            <a:ext cx="968188" cy="3304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606672A9-D033-48A3-AD8B-5AEC5B573826}"/>
              </a:ext>
            </a:extLst>
          </p:cNvPr>
          <p:cNvCxnSpPr>
            <a:cxnSpLocks/>
            <a:endCxn id="17" idx="6"/>
          </p:cNvCxnSpPr>
          <p:nvPr/>
        </p:nvCxnSpPr>
        <p:spPr>
          <a:xfrm flipH="1">
            <a:off x="898231" y="2753998"/>
            <a:ext cx="2176230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7F0E14E4-A43E-40BB-B22D-A78065D96F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006994"/>
            <a:ext cx="2583983" cy="487370"/>
          </a:xfrm>
          <a:prstGeom prst="rect">
            <a:avLst/>
          </a:prstGeom>
        </p:spPr>
      </p:pic>
      <p:sp>
        <p:nvSpPr>
          <p:cNvPr id="18" name="Ellipse 17">
            <a:extLst>
              <a:ext uri="{FF2B5EF4-FFF2-40B4-BE49-F238E27FC236}">
                <a16:creationId xmlns:a16="http://schemas.microsoft.com/office/drawing/2014/main" id="{5C2E210E-B46F-4FF1-AB22-6AC9B2E6FC57}"/>
              </a:ext>
            </a:extLst>
          </p:cNvPr>
          <p:cNvSpPr/>
          <p:nvPr/>
        </p:nvSpPr>
        <p:spPr>
          <a:xfrm>
            <a:off x="1803991" y="4122945"/>
            <a:ext cx="968188" cy="3304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C8EF96-DF04-4ABE-8CDD-BB40FC167B34}"/>
              </a:ext>
            </a:extLst>
          </p:cNvPr>
          <p:cNvCxnSpPr>
            <a:cxnSpLocks/>
          </p:cNvCxnSpPr>
          <p:nvPr/>
        </p:nvCxnSpPr>
        <p:spPr>
          <a:xfrm flipH="1">
            <a:off x="2737361" y="4302165"/>
            <a:ext cx="2176230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 14">
            <a:hlinkClick r:id="rId6" action="ppaction://hlinksldjump"/>
            <a:extLst>
              <a:ext uri="{FF2B5EF4-FFF2-40B4-BE49-F238E27FC236}">
                <a16:creationId xmlns:a16="http://schemas.microsoft.com/office/drawing/2014/main" id="{7821DA2D-19C9-465C-AA85-0F10523024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59255" y="4568986"/>
            <a:ext cx="1299131" cy="760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6016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35229E21-5EE0-4FA0-81FC-D59E295E78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4190" y="1116151"/>
            <a:ext cx="5755342" cy="33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2400" b="1" u="sng" dirty="0">
                <a:solidFill>
                  <a:schemeClr val="tx1"/>
                </a:solidFill>
                <a:latin typeface="Arial" panose="020B0604020202020204" pitchFamily="34" charset="0"/>
                <a:hlinkClick r:id="rId3" action="ppaction://hlinksldjump"/>
              </a:rPr>
              <a:t>2.6. Habillage</a:t>
            </a:r>
            <a:endParaRPr lang="fr-FR" altLang="fr-FR" sz="2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2400" b="1" u="sng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4" action="ppaction://hlinksldjump"/>
              </a:rPr>
              <a:t>2.6.1. Traits d’axe</a:t>
            </a:r>
            <a:endParaRPr kumimoji="0" lang="fr-FR" altLang="fr-FR" sz="18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1800" b="1" u="sng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5" action="ppaction://hlinksldjump"/>
              </a:rPr>
              <a:t>2.6.2. Cotation</a:t>
            </a:r>
            <a:endParaRPr kumimoji="0" lang="fr-FR" altLang="fr-FR" sz="18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6" action="ppaction://hlinksldjump"/>
              </a:rPr>
              <a:t>2.6.3. Nomenclature</a:t>
            </a:r>
            <a:endParaRPr kumimoji="0" lang="fr-FR" altLang="fr-FR" sz="18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1800" b="1" u="sng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7" action="ppaction://hlinksldjump"/>
              </a:rPr>
              <a:t>2.6.4. Repérage</a:t>
            </a:r>
            <a:endParaRPr kumimoji="0" lang="fr-FR" altLang="fr-FR" sz="18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1800" b="1" u="sng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1800" b="1" u="sng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239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35229E21-5EE0-4FA0-81FC-D59E295E78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4190" y="1808649"/>
            <a:ext cx="5755342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2400" b="1" u="sng" dirty="0">
                <a:solidFill>
                  <a:schemeClr val="tx1"/>
                </a:solidFill>
                <a:latin typeface="Arial" panose="020B0604020202020204" pitchFamily="34" charset="0"/>
                <a:hlinkClick r:id="rId3" action="ppaction://hlinksldjump"/>
              </a:rPr>
              <a:t>2.6.1. Traits d’axe</a:t>
            </a:r>
            <a:endParaRPr lang="fr-FR" altLang="fr-FR" sz="2400" b="1" u="sng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kumimoji="0" lang="fr-FR" altLang="fr-FR" sz="24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hlinkClick r:id="rId4" action="ppaction://hlinksldjump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1800" b="1" u="sng" dirty="0">
                <a:solidFill>
                  <a:schemeClr val="tx1"/>
                </a:solidFill>
                <a:latin typeface="Arial" panose="020B0604020202020204" pitchFamily="34" charset="0"/>
                <a:hlinkClick r:id="rId5" action="ppaction://hlinksldjump"/>
              </a:rPr>
              <a:t>2.6.1.1</a:t>
            </a:r>
            <a:r>
              <a:rPr kumimoji="0" lang="fr-FR" altLang="fr-FR" sz="1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5" action="ppaction://hlinksldjump"/>
              </a:rPr>
              <a:t>. Traits d’axe (Méthode 1)</a:t>
            </a:r>
            <a:endParaRPr kumimoji="0" lang="fr-FR" altLang="fr-FR" sz="18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1800" b="1" u="sng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6" action="ppaction://hlinksldjump"/>
              </a:rPr>
              <a:t>2.6.1.2. Traits d’axe (Méthode 2)</a:t>
            </a:r>
            <a:endParaRPr kumimoji="0" lang="fr-FR" altLang="fr-FR" sz="18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021065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533AC488-F70A-46C1-A4D5-B7F725B08F84}"/>
              </a:ext>
            </a:extLst>
          </p:cNvPr>
          <p:cNvSpPr/>
          <p:nvPr/>
        </p:nvSpPr>
        <p:spPr>
          <a:xfrm>
            <a:off x="203200" y="3752685"/>
            <a:ext cx="2146300" cy="991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B59BCFB-9FB1-4A07-9D79-AC3AD4B0CC72}"/>
              </a:ext>
            </a:extLst>
          </p:cNvPr>
          <p:cNvSpPr/>
          <p:nvPr/>
        </p:nvSpPr>
        <p:spPr>
          <a:xfrm>
            <a:off x="1787147" y="2415745"/>
            <a:ext cx="1682510" cy="9541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DC2835-DCCC-4648-AED6-61BCAD764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3636" y="885402"/>
            <a:ext cx="6077164" cy="4462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800" b="1" u="sng" dirty="0">
                <a:solidFill>
                  <a:schemeClr val="tx1"/>
                </a:solidFill>
                <a:latin typeface="Arial" panose="020B0604020202020204" pitchFamily="34" charset="0"/>
              </a:rPr>
              <a:t>2.6.1.1. Habillage: Traits d’axe. (Méthode 1)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Sélectionnez le menu «</a:t>
            </a:r>
            <a:r>
              <a:rPr lang="fr-FR" altLang="fr-FR" b="1" dirty="0">
                <a:solidFill>
                  <a:schemeClr val="tx1"/>
                </a:solidFill>
                <a:latin typeface="Arial" panose="020B0604020202020204" pitchFamily="34" charset="0"/>
              </a:rPr>
              <a:t> Annoter</a:t>
            </a: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 »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Sélectionnez dans ce menu la section «</a:t>
            </a:r>
            <a:r>
              <a:rPr lang="fr-FR" altLang="fr-FR" b="1" dirty="0">
                <a:solidFill>
                  <a:schemeClr val="tx1"/>
                </a:solidFill>
                <a:latin typeface="Arial" panose="020B0604020202020204" pitchFamily="34" charset="0"/>
              </a:rPr>
              <a:t> Axes</a:t>
            </a: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 ».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	- Choisir le type d’axes: Axe en bout.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lphaLcParenR" startAt="3"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	- Sélectionner les cercles et validez.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	- Choisir le type d’axes: Axe en long.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	- Sélectionner les deux cotés, génératrices symétriques et 	   validez.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lphaLcParenR" startAt="3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Faites un clic droit et validez « continuer ».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lphaLcParenR" startAt="3"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lphaLcParenR" startAt="3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Déplacez votre souris pour positionner la coupe, et validez.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0D1C90-FF71-478E-B708-A25D644E1340}"/>
              </a:ext>
            </a:extLst>
          </p:cNvPr>
          <p:cNvSpPr/>
          <p:nvPr/>
        </p:nvSpPr>
        <p:spPr>
          <a:xfrm>
            <a:off x="975803" y="166751"/>
            <a:ext cx="5317421" cy="83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24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1°Commencer un dessin en projection Orthogonale.</a:t>
            </a: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C8EF96-DF04-4ABE-8CDD-BB40FC167B34}"/>
              </a:ext>
            </a:extLst>
          </p:cNvPr>
          <p:cNvCxnSpPr>
            <a:cxnSpLocks/>
            <a:endCxn id="18" idx="5"/>
          </p:cNvCxnSpPr>
          <p:nvPr/>
        </p:nvCxnSpPr>
        <p:spPr>
          <a:xfrm flipH="1" flipV="1">
            <a:off x="1047299" y="2751431"/>
            <a:ext cx="118086" cy="7114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 2">
            <a:extLst>
              <a:ext uri="{FF2B5EF4-FFF2-40B4-BE49-F238E27FC236}">
                <a16:creationId xmlns:a16="http://schemas.microsoft.com/office/drawing/2014/main" id="{F1FDFB28-BF0E-4863-A5F2-CC97F8A038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9351"/>
          <a:stretch/>
        </p:blipFill>
        <p:spPr>
          <a:xfrm>
            <a:off x="85046" y="1441909"/>
            <a:ext cx="2792103" cy="638525"/>
          </a:xfrm>
          <a:prstGeom prst="rect">
            <a:avLst/>
          </a:prstGeom>
        </p:spPr>
      </p:pic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606672A9-D033-48A3-AD8B-5AEC5B573826}"/>
              </a:ext>
            </a:extLst>
          </p:cNvPr>
          <p:cNvCxnSpPr>
            <a:cxnSpLocks/>
            <a:endCxn id="17" idx="6"/>
          </p:cNvCxnSpPr>
          <p:nvPr/>
        </p:nvCxnSpPr>
        <p:spPr>
          <a:xfrm flipH="1">
            <a:off x="457200" y="1533236"/>
            <a:ext cx="5130908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Image 15">
            <a:extLst>
              <a:ext uri="{FF2B5EF4-FFF2-40B4-BE49-F238E27FC236}">
                <a16:creationId xmlns:a16="http://schemas.microsoft.com/office/drawing/2014/main" id="{C4326FD4-813D-4C7F-A4A9-AD3B7C3E47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6179" t="13608" r="2929" b="32083"/>
          <a:stretch/>
        </p:blipFill>
        <p:spPr>
          <a:xfrm>
            <a:off x="651634" y="2430679"/>
            <a:ext cx="708319" cy="1143303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345E3A2-E2EE-44CE-9FDC-3EECD163F4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7622" t="27515" r="8544" b="58032"/>
          <a:stretch/>
        </p:blipFill>
        <p:spPr>
          <a:xfrm>
            <a:off x="6867899" y="2659582"/>
            <a:ext cx="374650" cy="4572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0F2573C-17D0-4CB0-BD58-A465E557368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2733" t="16198" r="3433" b="69349"/>
          <a:stretch/>
        </p:blipFill>
        <p:spPr>
          <a:xfrm>
            <a:off x="6867899" y="3116782"/>
            <a:ext cx="374650" cy="457200"/>
          </a:xfrm>
          <a:prstGeom prst="rect">
            <a:avLst/>
          </a:prstGeom>
        </p:spPr>
      </p:pic>
      <p:sp>
        <p:nvSpPr>
          <p:cNvPr id="17" name="Ellipse 16">
            <a:extLst>
              <a:ext uri="{FF2B5EF4-FFF2-40B4-BE49-F238E27FC236}">
                <a16:creationId xmlns:a16="http://schemas.microsoft.com/office/drawing/2014/main" id="{1398DA1E-ADF8-4B3F-84C6-06389DECBEBC}"/>
              </a:ext>
            </a:extLst>
          </p:cNvPr>
          <p:cNvSpPr/>
          <p:nvPr/>
        </p:nvSpPr>
        <p:spPr>
          <a:xfrm>
            <a:off x="0" y="1368029"/>
            <a:ext cx="457200" cy="3304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5C2E210E-B46F-4FF1-AB22-6AC9B2E6FC57}"/>
              </a:ext>
            </a:extLst>
          </p:cNvPr>
          <p:cNvSpPr/>
          <p:nvPr/>
        </p:nvSpPr>
        <p:spPr>
          <a:xfrm>
            <a:off x="651634" y="2336800"/>
            <a:ext cx="463550" cy="48577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312F1519-585D-45E8-B8A6-F764BC0A6636}"/>
              </a:ext>
            </a:extLst>
          </p:cNvPr>
          <p:cNvCxnSpPr>
            <a:cxnSpLocks/>
          </p:cNvCxnSpPr>
          <p:nvPr/>
        </p:nvCxnSpPr>
        <p:spPr>
          <a:xfrm flipH="1" flipV="1">
            <a:off x="1047299" y="2504786"/>
            <a:ext cx="724351" cy="6696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Ellipse 24">
            <a:extLst>
              <a:ext uri="{FF2B5EF4-FFF2-40B4-BE49-F238E27FC236}">
                <a16:creationId xmlns:a16="http://schemas.microsoft.com/office/drawing/2014/main" id="{89C9837B-658F-4130-9BE9-9B27A948DCDD}"/>
              </a:ext>
            </a:extLst>
          </p:cNvPr>
          <p:cNvSpPr/>
          <p:nvPr/>
        </p:nvSpPr>
        <p:spPr>
          <a:xfrm>
            <a:off x="2413599" y="1556952"/>
            <a:ext cx="463550" cy="48577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ED968522-093C-45FF-BFD5-20275EC539BF}"/>
              </a:ext>
            </a:extLst>
          </p:cNvPr>
          <p:cNvCxnSpPr>
            <a:cxnSpLocks/>
          </p:cNvCxnSpPr>
          <p:nvPr/>
        </p:nvCxnSpPr>
        <p:spPr>
          <a:xfrm flipH="1" flipV="1">
            <a:off x="2768149" y="2009241"/>
            <a:ext cx="724351" cy="6696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Ellipse 26">
            <a:extLst>
              <a:ext uri="{FF2B5EF4-FFF2-40B4-BE49-F238E27FC236}">
                <a16:creationId xmlns:a16="http://schemas.microsoft.com/office/drawing/2014/main" id="{D94B00E1-B270-4A49-BAA6-E34354C9BD6F}"/>
              </a:ext>
            </a:extLst>
          </p:cNvPr>
          <p:cNvSpPr/>
          <p:nvPr/>
        </p:nvSpPr>
        <p:spPr>
          <a:xfrm>
            <a:off x="1009965" y="2712043"/>
            <a:ext cx="463550" cy="48577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94E1AAC8-380A-49E5-87EE-7E5391B7DC23}"/>
              </a:ext>
            </a:extLst>
          </p:cNvPr>
          <p:cNvCxnSpPr>
            <a:cxnSpLocks/>
          </p:cNvCxnSpPr>
          <p:nvPr/>
        </p:nvCxnSpPr>
        <p:spPr>
          <a:xfrm flipH="1" flipV="1">
            <a:off x="1273397" y="3164333"/>
            <a:ext cx="643551" cy="58539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ZoneTexte 28">
            <a:extLst>
              <a:ext uri="{FF2B5EF4-FFF2-40B4-BE49-F238E27FC236}">
                <a16:creationId xmlns:a16="http://schemas.microsoft.com/office/drawing/2014/main" id="{84D3EDAD-3AC7-4DD0-A5F7-E04725DA74A8}"/>
              </a:ext>
            </a:extLst>
          </p:cNvPr>
          <p:cNvSpPr txBox="1"/>
          <p:nvPr/>
        </p:nvSpPr>
        <p:spPr>
          <a:xfrm>
            <a:off x="1809990" y="2418705"/>
            <a:ext cx="17101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Même procédure ,mais en désignant le milieu des symétries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EEE3C9DB-C892-4530-AAF7-753E1FC39C8A}"/>
              </a:ext>
            </a:extLst>
          </p:cNvPr>
          <p:cNvSpPr txBox="1"/>
          <p:nvPr/>
        </p:nvSpPr>
        <p:spPr>
          <a:xfrm>
            <a:off x="203200" y="3790396"/>
            <a:ext cx="22796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Même procédure, mais permet, en une opération de placer tous les axes d’une répétition.</a:t>
            </a:r>
          </a:p>
        </p:txBody>
      </p:sp>
      <p:pic>
        <p:nvPicPr>
          <p:cNvPr id="2" name="Image 1">
            <a:hlinkClick r:id="rId4" action="ppaction://hlinksldjump"/>
            <a:extLst>
              <a:ext uri="{FF2B5EF4-FFF2-40B4-BE49-F238E27FC236}">
                <a16:creationId xmlns:a16="http://schemas.microsoft.com/office/drawing/2014/main" id="{3D8BFABD-C5C9-4F53-B913-A3E644DD05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9078" y="4518594"/>
            <a:ext cx="1280271" cy="749873"/>
          </a:xfrm>
          <a:prstGeom prst="rect">
            <a:avLst/>
          </a:prstGeom>
        </p:spPr>
      </p:pic>
      <p:pic>
        <p:nvPicPr>
          <p:cNvPr id="4" name="Image 3">
            <a:hlinkClick r:id="rId6" action="ppaction://hlinksldjump"/>
            <a:extLst>
              <a:ext uri="{FF2B5EF4-FFF2-40B4-BE49-F238E27FC236}">
                <a16:creationId xmlns:a16="http://schemas.microsoft.com/office/drawing/2014/main" id="{1B9009A1-FA83-4D36-B602-6CF5FD48C5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53506" y="4131024"/>
            <a:ext cx="1505843" cy="615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3210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662F3BE8-67E6-4648-9FFF-D00A24BFA948}"/>
              </a:ext>
            </a:extLst>
          </p:cNvPr>
          <p:cNvSpPr/>
          <p:nvPr/>
        </p:nvSpPr>
        <p:spPr>
          <a:xfrm>
            <a:off x="3658371" y="4049486"/>
            <a:ext cx="4395267" cy="9272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DC2835-DCCC-4648-AED6-61BCAD764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5985" y="1378191"/>
            <a:ext cx="6077164" cy="2092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800" b="1" u="sng" dirty="0">
                <a:solidFill>
                  <a:schemeClr val="tx1"/>
                </a:solidFill>
                <a:latin typeface="Arial" panose="020B0604020202020204" pitchFamily="34" charset="0"/>
              </a:rPr>
              <a:t>2.6.1.2. Habillage: Traits d’axe. (Méthode 2)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Sélectionnez vue.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Faire un clic droit et choisir « </a:t>
            </a:r>
            <a:r>
              <a:rPr lang="fr-FR" altLang="fr-FR" b="1" dirty="0">
                <a:solidFill>
                  <a:schemeClr val="tx1"/>
                </a:solidFill>
                <a:latin typeface="Arial" panose="020B0604020202020204" pitchFamily="34" charset="0"/>
              </a:rPr>
              <a:t>Traits d’axe automatiques</a:t>
            </a: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 »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Arial"/>
              <a:buAutoNum type="alphaLcParenR" startAt="3"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Choisir les critères des axes à tracer.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0D1C90-FF71-478E-B708-A25D644E1340}"/>
              </a:ext>
            </a:extLst>
          </p:cNvPr>
          <p:cNvSpPr/>
          <p:nvPr/>
        </p:nvSpPr>
        <p:spPr>
          <a:xfrm>
            <a:off x="975803" y="166751"/>
            <a:ext cx="5317421" cy="83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24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1°Commencer un dessin en projection Orthogonale.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C4326FD4-813D-4C7F-A4A9-AD3B7C3E47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6179" t="13608" r="2929" b="32083"/>
          <a:stretch/>
        </p:blipFill>
        <p:spPr>
          <a:xfrm>
            <a:off x="2910852" y="3711464"/>
            <a:ext cx="708319" cy="1143303"/>
          </a:xfrm>
          <a:prstGeom prst="rect">
            <a:avLst/>
          </a:prstGeom>
        </p:spPr>
      </p:pic>
      <p:sp>
        <p:nvSpPr>
          <p:cNvPr id="27" name="Ellipse 26">
            <a:extLst>
              <a:ext uri="{FF2B5EF4-FFF2-40B4-BE49-F238E27FC236}">
                <a16:creationId xmlns:a16="http://schemas.microsoft.com/office/drawing/2014/main" id="{D94B00E1-B270-4A49-BAA6-E34354C9BD6F}"/>
              </a:ext>
            </a:extLst>
          </p:cNvPr>
          <p:cNvSpPr/>
          <p:nvPr/>
        </p:nvSpPr>
        <p:spPr>
          <a:xfrm>
            <a:off x="2845985" y="4235728"/>
            <a:ext cx="463550" cy="48577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EEE3C9DB-C892-4530-AAF7-753E1FC39C8A}"/>
              </a:ext>
            </a:extLst>
          </p:cNvPr>
          <p:cNvSpPr txBox="1"/>
          <p:nvPr/>
        </p:nvSpPr>
        <p:spPr>
          <a:xfrm>
            <a:off x="3740307" y="4001559"/>
            <a:ext cx="43133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/>
              <a:t>Remarque:</a:t>
            </a:r>
          </a:p>
          <a:p>
            <a:r>
              <a:rPr lang="fr-FR" dirty="0"/>
              <a:t>En passant par le menu «</a:t>
            </a:r>
            <a:r>
              <a:rPr lang="fr-FR" b="1" dirty="0"/>
              <a:t>Annoter</a:t>
            </a:r>
            <a:r>
              <a:rPr lang="fr-FR" dirty="0"/>
              <a:t> » il faut choisir l’icône </a:t>
            </a: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« </a:t>
            </a:r>
            <a:r>
              <a:rPr lang="fr-FR" altLang="fr-FR" b="1" dirty="0">
                <a:solidFill>
                  <a:schemeClr val="tx1"/>
                </a:solidFill>
                <a:latin typeface="Arial" panose="020B0604020202020204" pitchFamily="34" charset="0"/>
              </a:rPr>
              <a:t>Traits d’axe automatiques</a:t>
            </a: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 »</a:t>
            </a:r>
          </a:p>
          <a:p>
            <a:r>
              <a:rPr lang="fr-FR" dirty="0"/>
              <a:t>et procéder de même. 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E125275-8607-4A9D-9AA3-3BB3CE24F4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7776" y="1098924"/>
            <a:ext cx="2324100" cy="1187450"/>
          </a:xfrm>
          <a:prstGeom prst="rect">
            <a:avLst/>
          </a:prstGeom>
        </p:spPr>
      </p:pic>
      <p:sp>
        <p:nvSpPr>
          <p:cNvPr id="17" name="Ellipse 16">
            <a:extLst>
              <a:ext uri="{FF2B5EF4-FFF2-40B4-BE49-F238E27FC236}">
                <a16:creationId xmlns:a16="http://schemas.microsoft.com/office/drawing/2014/main" id="{1398DA1E-ADF8-4B3F-84C6-06389DECBEBC}"/>
              </a:ext>
            </a:extLst>
          </p:cNvPr>
          <p:cNvSpPr/>
          <p:nvPr/>
        </p:nvSpPr>
        <p:spPr>
          <a:xfrm>
            <a:off x="69850" y="1437879"/>
            <a:ext cx="1631950" cy="25757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606672A9-D033-48A3-AD8B-5AEC5B573826}"/>
              </a:ext>
            </a:extLst>
          </p:cNvPr>
          <p:cNvCxnSpPr>
            <a:cxnSpLocks/>
          </p:cNvCxnSpPr>
          <p:nvPr/>
        </p:nvCxnSpPr>
        <p:spPr>
          <a:xfrm flipH="1" flipV="1">
            <a:off x="1656434" y="1611157"/>
            <a:ext cx="1207202" cy="59644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 8">
            <a:extLst>
              <a:ext uri="{FF2B5EF4-FFF2-40B4-BE49-F238E27FC236}">
                <a16:creationId xmlns:a16="http://schemas.microsoft.com/office/drawing/2014/main" id="{5A99AB0B-6CCC-4BB0-80AD-5D2D5547BD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002" y="2649557"/>
            <a:ext cx="1823348" cy="2381850"/>
          </a:xfrm>
          <a:prstGeom prst="rect">
            <a:avLst/>
          </a:prstGeom>
        </p:spPr>
      </p:pic>
      <p:sp>
        <p:nvSpPr>
          <p:cNvPr id="30" name="Ellipse 29">
            <a:extLst>
              <a:ext uri="{FF2B5EF4-FFF2-40B4-BE49-F238E27FC236}">
                <a16:creationId xmlns:a16="http://schemas.microsoft.com/office/drawing/2014/main" id="{FDD2423E-068B-439B-AB50-251B2EC512FD}"/>
              </a:ext>
            </a:extLst>
          </p:cNvPr>
          <p:cNvSpPr/>
          <p:nvPr/>
        </p:nvSpPr>
        <p:spPr>
          <a:xfrm>
            <a:off x="1236604" y="2873895"/>
            <a:ext cx="463550" cy="48577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8A7D6F50-ECB2-45F4-8814-FFC28C9AA923}"/>
              </a:ext>
            </a:extLst>
          </p:cNvPr>
          <p:cNvSpPr/>
          <p:nvPr/>
        </p:nvSpPr>
        <p:spPr>
          <a:xfrm>
            <a:off x="215001" y="2894009"/>
            <a:ext cx="960655" cy="63184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94E1AAC8-380A-49E5-87EE-7E5391B7DC23}"/>
              </a:ext>
            </a:extLst>
          </p:cNvPr>
          <p:cNvCxnSpPr>
            <a:cxnSpLocks/>
          </p:cNvCxnSpPr>
          <p:nvPr/>
        </p:nvCxnSpPr>
        <p:spPr>
          <a:xfrm flipH="1" flipV="1">
            <a:off x="1656435" y="2986299"/>
            <a:ext cx="1263498" cy="9499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312F1519-585D-45E8-B8A6-F764BC0A6636}"/>
              </a:ext>
            </a:extLst>
          </p:cNvPr>
          <p:cNvCxnSpPr>
            <a:cxnSpLocks/>
          </p:cNvCxnSpPr>
          <p:nvPr/>
        </p:nvCxnSpPr>
        <p:spPr>
          <a:xfrm flipH="1">
            <a:off x="1022637" y="3116780"/>
            <a:ext cx="1913696" cy="29053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Image 40">
            <a:hlinkClick r:id="rId6" action="ppaction://hlinksldjump"/>
            <a:extLst>
              <a:ext uri="{FF2B5EF4-FFF2-40B4-BE49-F238E27FC236}">
                <a16:creationId xmlns:a16="http://schemas.microsoft.com/office/drawing/2014/main" id="{D8CFD7E5-8D6F-4ABB-9C9D-F133C4F298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64501" y="4513117"/>
            <a:ext cx="1280271" cy="749873"/>
          </a:xfrm>
          <a:prstGeom prst="rect">
            <a:avLst/>
          </a:prstGeom>
        </p:spPr>
      </p:pic>
      <p:sp>
        <p:nvSpPr>
          <p:cNvPr id="42" name="ZoneTexte 41">
            <a:hlinkClick r:id="rId8" action="ppaction://hlinksldjump"/>
            <a:extLst>
              <a:ext uri="{FF2B5EF4-FFF2-40B4-BE49-F238E27FC236}">
                <a16:creationId xmlns:a16="http://schemas.microsoft.com/office/drawing/2014/main" id="{0A9DC0B8-C32A-4BBA-B40C-CC5663CA193F}"/>
              </a:ext>
            </a:extLst>
          </p:cNvPr>
          <p:cNvSpPr txBox="1"/>
          <p:nvPr/>
        </p:nvSpPr>
        <p:spPr>
          <a:xfrm>
            <a:off x="7896434" y="4235728"/>
            <a:ext cx="1247566" cy="307777"/>
          </a:xfrm>
          <a:prstGeom prst="rect">
            <a:avLst/>
          </a:prstGeom>
          <a:solidFill>
            <a:srgbClr val="F9A66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fr-FR" b="1" dirty="0"/>
              <a:t>Méthode 1</a:t>
            </a:r>
          </a:p>
        </p:txBody>
      </p:sp>
    </p:spTree>
    <p:extLst>
      <p:ext uri="{BB962C8B-B14F-4D97-AF65-F5344CB8AC3E}">
        <p14:creationId xmlns:p14="http://schemas.microsoft.com/office/powerpoint/2010/main" val="25232341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35229E21-5EE0-4FA0-81FC-D59E295E78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4190" y="1808649"/>
            <a:ext cx="5755342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2400" b="1" u="sng" dirty="0">
                <a:solidFill>
                  <a:schemeClr val="tx1"/>
                </a:solidFill>
                <a:latin typeface="Arial" panose="020B0604020202020204" pitchFamily="34" charset="0"/>
              </a:rPr>
              <a:t>2.6.2. Cotation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kumimoji="0" lang="fr-FR" altLang="fr-FR" sz="24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hlinkClick r:id="rId3" action="ppaction://hlinksldjump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1800" b="1" u="sng" dirty="0">
                <a:solidFill>
                  <a:schemeClr val="tx1"/>
                </a:solidFill>
                <a:latin typeface="Arial" panose="020B0604020202020204" pitchFamily="34" charset="0"/>
                <a:hlinkClick r:id="rId4" action="ppaction://hlinksldjump"/>
              </a:rPr>
              <a:t>2.6.2.1</a:t>
            </a:r>
            <a:r>
              <a:rPr kumimoji="0" lang="fr-FR" altLang="fr-FR" sz="1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4" action="ppaction://hlinksldjump"/>
              </a:rPr>
              <a:t>. Cotation (Méthode 1)</a:t>
            </a:r>
            <a:endParaRPr kumimoji="0" lang="fr-FR" altLang="fr-FR" sz="18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1800" b="1" u="sng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5" action="ppaction://hlinksldjump"/>
              </a:rPr>
              <a:t>2.6.2.2. Cotation (Méthode 2)</a:t>
            </a:r>
            <a:endParaRPr kumimoji="0" lang="fr-FR" altLang="fr-FR" sz="18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114720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FDC2835-DCCC-4648-AED6-61BCAD764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9465" y="1014779"/>
            <a:ext cx="6077164" cy="2954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800" b="1" u="sng" dirty="0">
                <a:solidFill>
                  <a:schemeClr val="tx1"/>
                </a:solidFill>
                <a:latin typeface="Arial" panose="020B0604020202020204" pitchFamily="34" charset="0"/>
              </a:rPr>
              <a:t>2.6.2.1. Habillage: Cotation. (Méthode 1)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Sélectionnez le menu «</a:t>
            </a:r>
            <a:r>
              <a:rPr lang="fr-FR" altLang="fr-FR" b="1" dirty="0">
                <a:solidFill>
                  <a:schemeClr val="tx1"/>
                </a:solidFill>
                <a:latin typeface="Arial" panose="020B0604020202020204" pitchFamily="34" charset="0"/>
              </a:rPr>
              <a:t> Annoter</a:t>
            </a: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 »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Sélectionnez dans ce menu la section «</a:t>
            </a:r>
            <a:r>
              <a:rPr lang="fr-FR" altLang="fr-FR" b="1" dirty="0">
                <a:solidFill>
                  <a:schemeClr val="tx1"/>
                </a:solidFill>
                <a:latin typeface="Arial" panose="020B0604020202020204" pitchFamily="34" charset="0"/>
              </a:rPr>
              <a:t> Cote</a:t>
            </a: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 ».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	- Sélectionner la ligne à coter.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lphaLcParenR" startAt="3"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	- Déplacer la souris pour placer la cote, et valider.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lphaLcParenR" startAt="3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Dans le menu rajoutez, si nécessaire, une information ou validez «</a:t>
            </a:r>
            <a:r>
              <a:rPr lang="fr-FR" altLang="fr-FR" b="1" dirty="0">
                <a:solidFill>
                  <a:schemeClr val="tx1"/>
                </a:solidFill>
                <a:latin typeface="Arial" panose="020B0604020202020204" pitchFamily="34" charset="0"/>
              </a:rPr>
              <a:t> OK</a:t>
            </a: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 ».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0D1C90-FF71-478E-B708-A25D644E1340}"/>
              </a:ext>
            </a:extLst>
          </p:cNvPr>
          <p:cNvSpPr/>
          <p:nvPr/>
        </p:nvSpPr>
        <p:spPr>
          <a:xfrm>
            <a:off x="975803" y="166751"/>
            <a:ext cx="5317421" cy="83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24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1°Commencer un dessin en projection Orthogonale.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1FDFB28-BF0E-4863-A5F2-CC97F8A038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9351"/>
          <a:stretch/>
        </p:blipFill>
        <p:spPr>
          <a:xfrm>
            <a:off x="85046" y="1441909"/>
            <a:ext cx="2792103" cy="638525"/>
          </a:xfrm>
          <a:prstGeom prst="rect">
            <a:avLst/>
          </a:prstGeom>
        </p:spPr>
      </p:pic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606672A9-D033-48A3-AD8B-5AEC5B573826}"/>
              </a:ext>
            </a:extLst>
          </p:cNvPr>
          <p:cNvCxnSpPr>
            <a:cxnSpLocks/>
            <a:endCxn id="17" idx="6"/>
          </p:cNvCxnSpPr>
          <p:nvPr/>
        </p:nvCxnSpPr>
        <p:spPr>
          <a:xfrm flipH="1" flipV="1">
            <a:off x="457200" y="1533236"/>
            <a:ext cx="2478101" cy="37240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Ellipse 16">
            <a:extLst>
              <a:ext uri="{FF2B5EF4-FFF2-40B4-BE49-F238E27FC236}">
                <a16:creationId xmlns:a16="http://schemas.microsoft.com/office/drawing/2014/main" id="{1398DA1E-ADF8-4B3F-84C6-06389DECBEBC}"/>
              </a:ext>
            </a:extLst>
          </p:cNvPr>
          <p:cNvSpPr/>
          <p:nvPr/>
        </p:nvSpPr>
        <p:spPr>
          <a:xfrm>
            <a:off x="0" y="1368029"/>
            <a:ext cx="457200" cy="3304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3A0E630-1D88-42DC-B687-7B0B1B9A8B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4010" y="1761171"/>
            <a:ext cx="444500" cy="70485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E5EA2BD-CA42-4890-8BF8-B16C34F608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240107"/>
            <a:ext cx="2792103" cy="925321"/>
          </a:xfrm>
          <a:prstGeom prst="rect">
            <a:avLst/>
          </a:prstGeom>
        </p:spPr>
      </p:pic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C30128DA-4C66-49C5-9306-2787AA377299}"/>
              </a:ext>
            </a:extLst>
          </p:cNvPr>
          <p:cNvCxnSpPr>
            <a:cxnSpLocks/>
          </p:cNvCxnSpPr>
          <p:nvPr/>
        </p:nvCxnSpPr>
        <p:spPr>
          <a:xfrm flipH="1" flipV="1">
            <a:off x="1278111" y="2853609"/>
            <a:ext cx="297116" cy="31181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54A3068B-748C-4A0C-BA59-FED874E6DC83}"/>
              </a:ext>
            </a:extLst>
          </p:cNvPr>
          <p:cNvCxnSpPr/>
          <p:nvPr/>
        </p:nvCxnSpPr>
        <p:spPr>
          <a:xfrm flipV="1">
            <a:off x="1567543" y="2681728"/>
            <a:ext cx="2297526" cy="4837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B749FA10-C4D7-43BE-90AA-F60FC11DCB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042" y="3263786"/>
            <a:ext cx="2844259" cy="18797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B59FA6D-A1F9-477D-A43E-98BD0EB3A1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22591" y="3884549"/>
            <a:ext cx="3397250" cy="1092200"/>
          </a:xfrm>
          <a:prstGeom prst="rect">
            <a:avLst/>
          </a:prstGeom>
        </p:spPr>
      </p:pic>
      <p:pic>
        <p:nvPicPr>
          <p:cNvPr id="34" name="Image 33">
            <a:hlinkClick r:id="rId8" action="ppaction://hlinksldjump"/>
            <a:extLst>
              <a:ext uri="{FF2B5EF4-FFF2-40B4-BE49-F238E27FC236}">
                <a16:creationId xmlns:a16="http://schemas.microsoft.com/office/drawing/2014/main" id="{D7213885-2164-4A6B-B353-ECFDF9BDD92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79078" y="4518594"/>
            <a:ext cx="1280271" cy="749873"/>
          </a:xfrm>
          <a:prstGeom prst="rect">
            <a:avLst/>
          </a:prstGeom>
        </p:spPr>
      </p:pic>
      <p:pic>
        <p:nvPicPr>
          <p:cNvPr id="35" name="Image 34">
            <a:hlinkClick r:id="rId10" action="ppaction://hlinksldjump"/>
            <a:extLst>
              <a:ext uri="{FF2B5EF4-FFF2-40B4-BE49-F238E27FC236}">
                <a16:creationId xmlns:a16="http://schemas.microsoft.com/office/drawing/2014/main" id="{EAA0A1D6-4BC9-45E6-A956-563B5980A2D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53506" y="4131024"/>
            <a:ext cx="1505843" cy="615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7853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1043E67-65DE-4912-93D4-F71D637758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5294" y="1208566"/>
            <a:ext cx="2501900" cy="103505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FDC2835-DCCC-4648-AED6-61BCAD764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5985" y="1162748"/>
            <a:ext cx="6077164" cy="2523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800" b="1" u="sng" dirty="0">
                <a:solidFill>
                  <a:schemeClr val="tx1"/>
                </a:solidFill>
                <a:latin typeface="Arial" panose="020B0604020202020204" pitchFamily="34" charset="0"/>
              </a:rPr>
              <a:t>2.6.2.2. Habillage: Cotation. (Méthode 2)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Sélectionnez vue.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Faire un clic droit et choisir « </a:t>
            </a:r>
            <a:r>
              <a:rPr lang="fr-FR" altLang="fr-FR" b="1" dirty="0">
                <a:solidFill>
                  <a:schemeClr val="tx1"/>
                </a:solidFill>
                <a:latin typeface="Arial" panose="020B0604020202020204" pitchFamily="34" charset="0"/>
              </a:rPr>
              <a:t>Traits d’axe automatiques</a:t>
            </a: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 »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Arial"/>
              <a:buAutoNum type="alphaLcParenR" startAt="3"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Choisir les critères à coter.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Arial"/>
              <a:buAutoNum type="alphaLcParenR" startAt="3"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Arial"/>
              <a:buAutoNum type="alphaLcParenR" startAt="3"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Déplacez et ou effacer les cotes, pour obtenir un dessin normalisé.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0D1C90-FF71-478E-B708-A25D644E1340}"/>
              </a:ext>
            </a:extLst>
          </p:cNvPr>
          <p:cNvSpPr/>
          <p:nvPr/>
        </p:nvSpPr>
        <p:spPr>
          <a:xfrm>
            <a:off x="975803" y="166751"/>
            <a:ext cx="5317421" cy="83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24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1°Commencer un dessin en projection Orthogonale.</a:t>
            </a: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C8EF96-DF04-4ABE-8CDD-BB40FC167B34}"/>
              </a:ext>
            </a:extLst>
          </p:cNvPr>
          <p:cNvCxnSpPr>
            <a:cxnSpLocks/>
            <a:endCxn id="18" idx="5"/>
          </p:cNvCxnSpPr>
          <p:nvPr/>
        </p:nvCxnSpPr>
        <p:spPr>
          <a:xfrm flipH="1" flipV="1">
            <a:off x="465515" y="327857"/>
            <a:ext cx="118086" cy="7114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llipse 17">
            <a:extLst>
              <a:ext uri="{FF2B5EF4-FFF2-40B4-BE49-F238E27FC236}">
                <a16:creationId xmlns:a16="http://schemas.microsoft.com/office/drawing/2014/main" id="{5C2E210E-B46F-4FF1-AB22-6AC9B2E6FC57}"/>
              </a:ext>
            </a:extLst>
          </p:cNvPr>
          <p:cNvSpPr/>
          <p:nvPr/>
        </p:nvSpPr>
        <p:spPr>
          <a:xfrm>
            <a:off x="69850" y="-86774"/>
            <a:ext cx="463550" cy="48577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1398DA1E-ADF8-4B3F-84C6-06389DECBEBC}"/>
              </a:ext>
            </a:extLst>
          </p:cNvPr>
          <p:cNvSpPr/>
          <p:nvPr/>
        </p:nvSpPr>
        <p:spPr>
          <a:xfrm>
            <a:off x="69849" y="1437879"/>
            <a:ext cx="1989471" cy="21165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606672A9-D033-48A3-AD8B-5AEC5B573826}"/>
              </a:ext>
            </a:extLst>
          </p:cNvPr>
          <p:cNvCxnSpPr>
            <a:cxnSpLocks/>
          </p:cNvCxnSpPr>
          <p:nvPr/>
        </p:nvCxnSpPr>
        <p:spPr>
          <a:xfrm flipH="1" flipV="1">
            <a:off x="1656434" y="1611158"/>
            <a:ext cx="1279899" cy="114419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B8B48C0C-AC97-4195-8087-674FA2C2C2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79" y="2720426"/>
            <a:ext cx="2693506" cy="2351033"/>
          </a:xfrm>
          <a:prstGeom prst="rect">
            <a:avLst/>
          </a:prstGeom>
        </p:spPr>
      </p:pic>
      <p:sp>
        <p:nvSpPr>
          <p:cNvPr id="30" name="Ellipse 29">
            <a:extLst>
              <a:ext uri="{FF2B5EF4-FFF2-40B4-BE49-F238E27FC236}">
                <a16:creationId xmlns:a16="http://schemas.microsoft.com/office/drawing/2014/main" id="{FDD2423E-068B-439B-AB50-251B2EC512FD}"/>
              </a:ext>
            </a:extLst>
          </p:cNvPr>
          <p:cNvSpPr/>
          <p:nvPr/>
        </p:nvSpPr>
        <p:spPr>
          <a:xfrm>
            <a:off x="301625" y="3273465"/>
            <a:ext cx="463550" cy="48577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94E1AAC8-380A-49E5-87EE-7E5391B7DC23}"/>
              </a:ext>
            </a:extLst>
          </p:cNvPr>
          <p:cNvCxnSpPr>
            <a:cxnSpLocks/>
          </p:cNvCxnSpPr>
          <p:nvPr/>
        </p:nvCxnSpPr>
        <p:spPr>
          <a:xfrm flipH="1">
            <a:off x="765175" y="3081297"/>
            <a:ext cx="2154758" cy="43505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Image 23">
            <a:hlinkClick r:id="rId5" action="ppaction://hlinksldjump"/>
            <a:extLst>
              <a:ext uri="{FF2B5EF4-FFF2-40B4-BE49-F238E27FC236}">
                <a16:creationId xmlns:a16="http://schemas.microsoft.com/office/drawing/2014/main" id="{D39C29C5-0FC0-4A5E-9E9B-3E9C3C39C4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79078" y="4518594"/>
            <a:ext cx="1280271" cy="749873"/>
          </a:xfrm>
          <a:prstGeom prst="rect">
            <a:avLst/>
          </a:prstGeom>
        </p:spPr>
      </p:pic>
      <p:pic>
        <p:nvPicPr>
          <p:cNvPr id="14" name="Image 13">
            <a:hlinkClick r:id="rId7" action="ppaction://hlinksldjump"/>
            <a:extLst>
              <a:ext uri="{FF2B5EF4-FFF2-40B4-BE49-F238E27FC236}">
                <a16:creationId xmlns:a16="http://schemas.microsoft.com/office/drawing/2014/main" id="{9BEF92B7-437F-487A-882B-946EB25795A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53506" y="4068064"/>
            <a:ext cx="1505843" cy="621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9965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A8EFDF5-ABDC-4CBD-B526-AD03346FDD9D}"/>
              </a:ext>
            </a:extLst>
          </p:cNvPr>
          <p:cNvSpPr/>
          <p:nvPr/>
        </p:nvSpPr>
        <p:spPr>
          <a:xfrm>
            <a:off x="2947278" y="3830416"/>
            <a:ext cx="5091491" cy="12224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DC2835-DCCC-4648-AED6-61BCAD764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5985" y="916528"/>
            <a:ext cx="6077164" cy="3016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800" b="1" u="sng" dirty="0">
                <a:solidFill>
                  <a:schemeClr val="tx1"/>
                </a:solidFill>
                <a:latin typeface="Arial" panose="020B0604020202020204" pitchFamily="34" charset="0"/>
              </a:rPr>
              <a:t>2.6.3. Habillage: Nomenclature (sur dessin d’ensemble)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Sélectionnez dans le menu « </a:t>
            </a:r>
            <a:r>
              <a:rPr lang="fr-FR" altLang="fr-FR" b="1" dirty="0">
                <a:solidFill>
                  <a:schemeClr val="tx1"/>
                </a:solidFill>
                <a:latin typeface="Arial" panose="020B0604020202020204" pitchFamily="34" charset="0"/>
              </a:rPr>
              <a:t>Annoter</a:t>
            </a: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 », la commande « </a:t>
            </a:r>
            <a:r>
              <a:rPr lang="fr-FR" altLang="fr-FR" b="1" dirty="0">
                <a:solidFill>
                  <a:schemeClr val="tx1"/>
                </a:solidFill>
                <a:latin typeface="Arial" panose="020B0604020202020204" pitchFamily="34" charset="0"/>
              </a:rPr>
              <a:t>liste de pièce</a:t>
            </a: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 ».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Choisir dans le menu: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	- la pièce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	- Les propriétés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Arial"/>
              <a:buAutoNum type="alphaLcParenR" startAt="3"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Positionnez la nomenclature , principalement au-dessus du cartouche, ou dans un coin.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0D1C90-FF71-478E-B708-A25D644E1340}"/>
              </a:ext>
            </a:extLst>
          </p:cNvPr>
          <p:cNvSpPr/>
          <p:nvPr/>
        </p:nvSpPr>
        <p:spPr>
          <a:xfrm>
            <a:off x="975803" y="166751"/>
            <a:ext cx="5317421" cy="83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24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1°Commencer un dessin en projection Orthogonale.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606672A9-D033-48A3-AD8B-5AEC5B573826}"/>
              </a:ext>
            </a:extLst>
          </p:cNvPr>
          <p:cNvCxnSpPr>
            <a:cxnSpLocks/>
          </p:cNvCxnSpPr>
          <p:nvPr/>
        </p:nvCxnSpPr>
        <p:spPr>
          <a:xfrm flipH="1">
            <a:off x="2674827" y="1901051"/>
            <a:ext cx="388430" cy="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E17B70C6-151A-4CD4-A92E-64B9A7867D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5641" y="1102646"/>
            <a:ext cx="571500" cy="95885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B4F4744-A24C-4C3C-AE6E-0FF938A49B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19" y="2154624"/>
            <a:ext cx="2761723" cy="2898217"/>
          </a:xfrm>
          <a:prstGeom prst="rect">
            <a:avLst/>
          </a:prstGeom>
        </p:spPr>
      </p:pic>
      <p:sp>
        <p:nvSpPr>
          <p:cNvPr id="30" name="Ellipse 29">
            <a:extLst>
              <a:ext uri="{FF2B5EF4-FFF2-40B4-BE49-F238E27FC236}">
                <a16:creationId xmlns:a16="http://schemas.microsoft.com/office/drawing/2014/main" id="{FDD2423E-068B-439B-AB50-251B2EC512FD}"/>
              </a:ext>
            </a:extLst>
          </p:cNvPr>
          <p:cNvSpPr/>
          <p:nvPr/>
        </p:nvSpPr>
        <p:spPr>
          <a:xfrm>
            <a:off x="107319" y="2720756"/>
            <a:ext cx="2382308" cy="30675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94E1AAC8-380A-49E5-87EE-7E5391B7DC23}"/>
              </a:ext>
            </a:extLst>
          </p:cNvPr>
          <p:cNvCxnSpPr>
            <a:cxnSpLocks/>
          </p:cNvCxnSpPr>
          <p:nvPr/>
        </p:nvCxnSpPr>
        <p:spPr>
          <a:xfrm flipH="1">
            <a:off x="2489627" y="2627628"/>
            <a:ext cx="1321654" cy="27460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Ellipse 20">
            <a:extLst>
              <a:ext uri="{FF2B5EF4-FFF2-40B4-BE49-F238E27FC236}">
                <a16:creationId xmlns:a16="http://schemas.microsoft.com/office/drawing/2014/main" id="{8ACED4BB-FFDE-4674-AF31-179B7549EF07}"/>
              </a:ext>
            </a:extLst>
          </p:cNvPr>
          <p:cNvSpPr/>
          <p:nvPr/>
        </p:nvSpPr>
        <p:spPr>
          <a:xfrm>
            <a:off x="29083" y="3304965"/>
            <a:ext cx="1307939" cy="61389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05738E91-216B-4674-8183-D0F1F04756BB}"/>
              </a:ext>
            </a:extLst>
          </p:cNvPr>
          <p:cNvCxnSpPr>
            <a:cxnSpLocks/>
          </p:cNvCxnSpPr>
          <p:nvPr/>
        </p:nvCxnSpPr>
        <p:spPr>
          <a:xfrm flipH="1">
            <a:off x="1298473" y="2788072"/>
            <a:ext cx="2512808" cy="90191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4DE8289D-2DD1-4821-AEA6-7BBF56E82050}"/>
              </a:ext>
            </a:extLst>
          </p:cNvPr>
          <p:cNvSpPr txBox="1"/>
          <p:nvPr/>
        </p:nvSpPr>
        <p:spPr>
          <a:xfrm>
            <a:off x="3000760" y="3848535"/>
            <a:ext cx="503800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/>
              <a:t>Remarque: </a:t>
            </a:r>
          </a:p>
          <a:p>
            <a:r>
              <a:rPr lang="fr-FR" dirty="0"/>
              <a:t>- Modifier le tableau, pour en faire une nomenclature normalisée, en faisant un double clic sur le tableau.</a:t>
            </a:r>
          </a:p>
          <a:p>
            <a:r>
              <a:rPr lang="fr-FR" dirty="0"/>
              <a:t>Dans le nouveau menu, type Excel, réalisez les modifications.</a:t>
            </a:r>
          </a:p>
        </p:txBody>
      </p:sp>
      <p:pic>
        <p:nvPicPr>
          <p:cNvPr id="23" name="Image 22">
            <a:hlinkClick r:id="rId5" action="ppaction://hlinksldjump"/>
            <a:extLst>
              <a:ext uri="{FF2B5EF4-FFF2-40B4-BE49-F238E27FC236}">
                <a16:creationId xmlns:a16="http://schemas.microsoft.com/office/drawing/2014/main" id="{589132B6-B2DB-4A76-B824-52029B13EB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79078" y="4518594"/>
            <a:ext cx="1280271" cy="74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563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FDC2835-DCCC-4648-AED6-61BCAD764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5985" y="1024249"/>
            <a:ext cx="6077164" cy="2800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800" b="1" u="sng" dirty="0">
                <a:solidFill>
                  <a:schemeClr val="tx1"/>
                </a:solidFill>
                <a:latin typeface="Arial" panose="020B0604020202020204" pitchFamily="34" charset="0"/>
              </a:rPr>
              <a:t>2.6.4. Habillage: Repère des pièces (sur dessin d’ensemble)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Sélectionnez dans le menu « </a:t>
            </a:r>
            <a:r>
              <a:rPr lang="fr-FR" altLang="fr-FR" b="1" dirty="0">
                <a:solidFill>
                  <a:schemeClr val="tx1"/>
                </a:solidFill>
                <a:latin typeface="Arial" panose="020B0604020202020204" pitchFamily="34" charset="0"/>
              </a:rPr>
              <a:t>Annoter</a:t>
            </a: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 », la commande «</a:t>
            </a:r>
            <a:r>
              <a:rPr lang="fr-FR" altLang="fr-FR" b="1" dirty="0">
                <a:solidFill>
                  <a:schemeClr val="tx1"/>
                </a:solidFill>
                <a:latin typeface="Arial" panose="020B0604020202020204" pitchFamily="34" charset="0"/>
              </a:rPr>
              <a:t>repère</a:t>
            </a: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» puis « </a:t>
            </a:r>
            <a:r>
              <a:rPr lang="fr-FR" altLang="fr-FR" b="1" dirty="0">
                <a:solidFill>
                  <a:schemeClr val="tx1"/>
                </a:solidFill>
                <a:latin typeface="Arial" panose="020B0604020202020204" pitchFamily="34" charset="0"/>
              </a:rPr>
              <a:t>repère automatique</a:t>
            </a: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 ».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8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	b) Choisir dans le menu: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		- la vue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		- Le Positionnement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		- la norme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		- etc…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0D1C90-FF71-478E-B708-A25D644E1340}"/>
              </a:ext>
            </a:extLst>
          </p:cNvPr>
          <p:cNvSpPr/>
          <p:nvPr/>
        </p:nvSpPr>
        <p:spPr>
          <a:xfrm>
            <a:off x="975803" y="166751"/>
            <a:ext cx="5317421" cy="83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sz="24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1°Commencer un dessin en projection Orthogonale.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606672A9-D033-48A3-AD8B-5AEC5B573826}"/>
              </a:ext>
            </a:extLst>
          </p:cNvPr>
          <p:cNvCxnSpPr>
            <a:cxnSpLocks/>
            <a:stCxn id="6" idx="1"/>
          </p:cNvCxnSpPr>
          <p:nvPr/>
        </p:nvCxnSpPr>
        <p:spPr>
          <a:xfrm flipH="1">
            <a:off x="2442653" y="2424633"/>
            <a:ext cx="403332" cy="4485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Ellipse 29">
            <a:extLst>
              <a:ext uri="{FF2B5EF4-FFF2-40B4-BE49-F238E27FC236}">
                <a16:creationId xmlns:a16="http://schemas.microsoft.com/office/drawing/2014/main" id="{FDD2423E-068B-439B-AB50-251B2EC512FD}"/>
              </a:ext>
            </a:extLst>
          </p:cNvPr>
          <p:cNvSpPr/>
          <p:nvPr/>
        </p:nvSpPr>
        <p:spPr>
          <a:xfrm>
            <a:off x="-215351" y="-871904"/>
            <a:ext cx="2382308" cy="30675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94E1AAC8-380A-49E5-87EE-7E5391B7DC23}"/>
              </a:ext>
            </a:extLst>
          </p:cNvPr>
          <p:cNvCxnSpPr>
            <a:cxnSpLocks/>
          </p:cNvCxnSpPr>
          <p:nvPr/>
        </p:nvCxnSpPr>
        <p:spPr>
          <a:xfrm flipH="1">
            <a:off x="2166957" y="-965032"/>
            <a:ext cx="1321654" cy="27460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 2">
            <a:extLst>
              <a:ext uri="{FF2B5EF4-FFF2-40B4-BE49-F238E27FC236}">
                <a16:creationId xmlns:a16="http://schemas.microsoft.com/office/drawing/2014/main" id="{30703A46-BF62-49D5-9FE0-1DF49EA1AA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803" y="1116328"/>
            <a:ext cx="1466850" cy="15113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9632B3D-4AF2-4D9F-B66B-68DEDD53DE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65" y="3033603"/>
            <a:ext cx="3481635" cy="2000088"/>
          </a:xfrm>
          <a:prstGeom prst="rect">
            <a:avLst/>
          </a:prstGeom>
        </p:spPr>
      </p:pic>
      <p:sp>
        <p:nvSpPr>
          <p:cNvPr id="21" name="Ellipse 20">
            <a:extLst>
              <a:ext uri="{FF2B5EF4-FFF2-40B4-BE49-F238E27FC236}">
                <a16:creationId xmlns:a16="http://schemas.microsoft.com/office/drawing/2014/main" id="{8ACED4BB-FFDE-4674-AF31-179B7549EF07}"/>
              </a:ext>
            </a:extLst>
          </p:cNvPr>
          <p:cNvSpPr/>
          <p:nvPr/>
        </p:nvSpPr>
        <p:spPr>
          <a:xfrm>
            <a:off x="1788683" y="4007518"/>
            <a:ext cx="1307939" cy="61389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EEE1EFB3-0732-4779-91A2-0127C7F2A9D6}"/>
              </a:ext>
            </a:extLst>
          </p:cNvPr>
          <p:cNvSpPr/>
          <p:nvPr/>
        </p:nvSpPr>
        <p:spPr>
          <a:xfrm>
            <a:off x="64887" y="3935417"/>
            <a:ext cx="1307939" cy="61389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A60CAE8A-BF56-4877-AC80-C564479BE4CA}"/>
              </a:ext>
            </a:extLst>
          </p:cNvPr>
          <p:cNvSpPr/>
          <p:nvPr/>
        </p:nvSpPr>
        <p:spPr>
          <a:xfrm>
            <a:off x="1710881" y="3182472"/>
            <a:ext cx="1307939" cy="61389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DBF47360-FE4F-4FD5-B05C-6BE47613817D}"/>
              </a:ext>
            </a:extLst>
          </p:cNvPr>
          <p:cNvSpPr/>
          <p:nvPr/>
        </p:nvSpPr>
        <p:spPr>
          <a:xfrm>
            <a:off x="0" y="3106870"/>
            <a:ext cx="1307939" cy="61389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>
            <a:hlinkClick r:id="rId5" action="ppaction://hlinksldjump"/>
            <a:extLst>
              <a:ext uri="{FF2B5EF4-FFF2-40B4-BE49-F238E27FC236}">
                <a16:creationId xmlns:a16="http://schemas.microsoft.com/office/drawing/2014/main" id="{F9D0CFBD-399F-4337-8E39-9A39C92F26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82656" y="4549308"/>
            <a:ext cx="1280271" cy="74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516733"/>
      </p:ext>
    </p:extLst>
  </p:cSld>
  <p:clrMapOvr>
    <a:masterClrMapping/>
  </p:clrMapOvr>
</p:sld>
</file>

<file path=ppt/theme/theme1.xml><?xml version="1.0" encoding="utf-8"?>
<a:theme xmlns:a="http://schemas.openxmlformats.org/drawingml/2006/main" name="Theme_ICAM">
  <a:themeElements>
    <a:clrScheme name="ICAM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36C09"/>
      </a:accent1>
      <a:accent2>
        <a:srgbClr val="FFE599"/>
      </a:accent2>
      <a:accent3>
        <a:srgbClr val="0070C0"/>
      </a:accent3>
      <a:accent4>
        <a:srgbClr val="A5A5A5"/>
      </a:accent4>
      <a:accent5>
        <a:srgbClr val="F2F2F2"/>
      </a:accent5>
      <a:accent6>
        <a:srgbClr val="E36C09"/>
      </a:accent6>
      <a:hlink>
        <a:srgbClr val="E36C09"/>
      </a:hlink>
      <a:folHlink>
        <a:srgbClr val="97480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14447</TotalTime>
  <Words>2402</Words>
  <Application>Microsoft Office PowerPoint</Application>
  <PresentationFormat>Affichage à l'écran (16:9)</PresentationFormat>
  <Paragraphs>370</Paragraphs>
  <Slides>34</Slides>
  <Notes>34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34</vt:i4>
      </vt:variant>
    </vt:vector>
  </HeadingPairs>
  <TitlesOfParts>
    <vt:vector size="44" baseType="lpstr">
      <vt:lpstr>Times New Roman</vt:lpstr>
      <vt:lpstr>Verdana,BoldItalic</vt:lpstr>
      <vt:lpstr>CIDFont+F4</vt:lpstr>
      <vt:lpstr>Arial</vt:lpstr>
      <vt:lpstr>Calibri</vt:lpstr>
      <vt:lpstr>Montserrat</vt:lpstr>
      <vt:lpstr>Montserrat Light</vt:lpstr>
      <vt:lpstr>Verdana</vt:lpstr>
      <vt:lpstr>Montserrat SemiBold</vt:lpstr>
      <vt:lpstr>Theme_ICAM</vt:lpstr>
      <vt:lpstr>TP06 MODIFICATION DE L’ASSEMBLAGE sous  INVENTOR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Site de Strasbourg-Europe</dc:title>
  <dc:creator>Maite Haegelin</dc:creator>
  <cp:lastModifiedBy>thierry jost</cp:lastModifiedBy>
  <cp:revision>36</cp:revision>
  <dcterms:modified xsi:type="dcterms:W3CDTF">2025-01-21T14:32:35Z</dcterms:modified>
</cp:coreProperties>
</file>