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21"/>
  </p:notesMasterIdLst>
  <p:sldIdLst>
    <p:sldId id="282" r:id="rId2"/>
    <p:sldId id="256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04" r:id="rId20"/>
  </p:sldIdLst>
  <p:sldSz cx="9144000" cy="5143500" type="screen16x9"/>
  <p:notesSz cx="6858000" cy="9144000"/>
  <p:embeddedFontLst>
    <p:embeddedFont>
      <p:font typeface="Montserrat" panose="020B0604020202020204" charset="0"/>
      <p:regular r:id="rId22"/>
      <p:bold r:id="rId23"/>
      <p:italic r:id="rId24"/>
      <p:boldItalic r:id="rId25"/>
    </p:embeddedFont>
    <p:embeddedFont>
      <p:font typeface="Montserrat Light" panose="020B0604020202020204" charset="0"/>
      <p:regular r:id="rId26"/>
      <p:bold r:id="rId27"/>
      <p:italic r:id="rId28"/>
      <p:boldItalic r:id="rId29"/>
    </p:embeddedFont>
    <p:embeddedFont>
      <p:font typeface="Montserrat SemiBold" panose="020B0604020202020204" charset="0"/>
      <p:regular r:id="rId30"/>
      <p:bold r:id="rId31"/>
      <p:italic r:id="rId32"/>
      <p:boldItalic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FA6"/>
    <a:srgbClr val="F9A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F89C89-DBC8-48A3-966E-73F0C6700F5F}" v="8889" dt="2024-01-18T12:41:57.535"/>
  </p1510:revLst>
</p1510:revInfo>
</file>

<file path=ppt/tableStyles.xml><?xml version="1.0" encoding="utf-8"?>
<a:tblStyleLst xmlns:a="http://schemas.openxmlformats.org/drawingml/2006/main" def="{46B0D538-599E-4985-9D29-4B6C0FB4059C}">
  <a:tblStyle styleId="{46B0D538-599E-4985-9D29-4B6C0FB4059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F5F4874-5CC9-457A-A816-18083BC798B0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9EFF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9EFF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FD5A757-21FA-41E0-A0FF-58904C18E577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CEC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CEC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64259D6-EF74-43BD-88C7-BBC4A5658D65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BF1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BF1E8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64" autoAdjust="0"/>
    <p:restoredTop sz="94660"/>
  </p:normalViewPr>
  <p:slideViewPr>
    <p:cSldViewPr snapToGrid="0">
      <p:cViewPr varScale="1">
        <p:scale>
          <a:sx n="143" d="100"/>
          <a:sy n="143" d="100"/>
        </p:scale>
        <p:origin x="89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viewProps" Target="viewProp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34219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4" name="Google Shape;42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96677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36990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47583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15721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60114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78386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5293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572000" y="1597819"/>
            <a:ext cx="38862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572000" y="2895786"/>
            <a:ext cx="38805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14" name="Google Shape;14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" y="-307700"/>
            <a:ext cx="3434260" cy="5451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>
  <p:cSld name="Titre et contenu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27" name="Google Shape;27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pic>
        <p:nvPicPr>
          <p:cNvPr id="30" name="Google Shape;30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itre">
  <p:cSld name="Chapitr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>
            <a:spLocks noGrp="1"/>
          </p:cNvSpPr>
          <p:nvPr>
            <p:ph type="pic" idx="2"/>
          </p:nvPr>
        </p:nvSpPr>
        <p:spPr>
          <a:xfrm>
            <a:off x="0" y="0"/>
            <a:ext cx="4284600" cy="513270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4427984" y="843558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427984" y="1873638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3"/>
          </p:nvPr>
        </p:nvSpPr>
        <p:spPr>
          <a:xfrm>
            <a:off x="7163199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800"/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43" name="Google Shape;43;p6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6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e seul">
  <p:cSld name="Texte seul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8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2149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 descr="supports - decli piste-0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600" y="2318201"/>
            <a:ext cx="4613135" cy="103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8" descr="petites-bande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482600" y="1275606"/>
            <a:ext cx="4089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1"/>
          </p:nvPr>
        </p:nvSpPr>
        <p:spPr>
          <a:xfrm>
            <a:off x="482600" y="2571750"/>
            <a:ext cx="81930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873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–"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2"/>
          </p:nvPr>
        </p:nvSpPr>
        <p:spPr>
          <a:xfrm>
            <a:off x="467544" y="4801791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482600" y="848239"/>
            <a:ext cx="4152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Light"/>
              <a:buNone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63" name="Google Shape;63;p9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44408" y="208712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9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478400" y="1705654"/>
            <a:ext cx="41607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584530" y="4840002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3">
  <p:cSld name="Orange 03">
    <p:bg>
      <p:bgPr>
        <a:solidFill>
          <a:srgbClr val="FEE0BD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0" descr="fond4.jpg"/>
          <p:cNvPicPr preferRelativeResize="0"/>
          <p:nvPr/>
        </p:nvPicPr>
        <p:blipFill rotWithShape="1">
          <a:blip r:embed="rId2">
            <a:alphaModFix/>
          </a:blip>
          <a:srcRect r="32000" b="9559"/>
          <a:stretch/>
        </p:blipFill>
        <p:spPr>
          <a:xfrm>
            <a:off x="0" y="0"/>
            <a:ext cx="5887126" cy="51622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3707904" y="1437624"/>
            <a:ext cx="4834800" cy="18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2">
  <p:cSld name="Orange 02"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0" y="-39900"/>
            <a:ext cx="9214950" cy="51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3923928" y="1815666"/>
            <a:ext cx="4644900" cy="17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is">
  <p:cSld name="Gris">
    <p:bg>
      <p:bgPr>
        <a:solidFill>
          <a:srgbClr val="64646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2" descr="C:\Users\yasho\Desktop\ICAM\PPT\Fond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460" y="9"/>
            <a:ext cx="7268528" cy="514079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ouge">
  <p:cSld name="Rouge">
    <p:bg>
      <p:bgPr>
        <a:solidFill>
          <a:srgbClr val="E63313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3" descr="C:\Users\yasho\Desktop\ICAM\PPT\Fond rou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600" y="0"/>
            <a:ext cx="72684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eu">
  <p:cSld name="Bleu"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>
            <a:off x="35680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1" name="Google Shape;81;p14"/>
          <p:cNvPicPr preferRelativeResize="0"/>
          <p:nvPr/>
        </p:nvPicPr>
        <p:blipFill rotWithShape="1">
          <a:blip r:embed="rId2">
            <a:alphaModFix/>
          </a:blip>
          <a:srcRect l="1008" b="2798"/>
          <a:stretch/>
        </p:blipFill>
        <p:spPr>
          <a:xfrm>
            <a:off x="-31925" y="-39900"/>
            <a:ext cx="9515172" cy="525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>
            <a:spLocks noGrp="1"/>
          </p:cNvSpPr>
          <p:nvPr>
            <p:ph type="title" idx="2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olet">
  <p:cSld name="Violet">
    <p:bg>
      <p:bgPr>
        <a:solidFill>
          <a:srgbClr val="A53885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 descr="C:\Users\yasho\Desktop\ICAM\PPT\Fond violet.png"/>
          <p:cNvPicPr preferRelativeResize="0"/>
          <p:nvPr/>
        </p:nvPicPr>
        <p:blipFill rotWithShape="1">
          <a:blip r:embed="rId2">
            <a:alphaModFix/>
          </a:blip>
          <a:srcRect b="675"/>
          <a:stretch/>
        </p:blipFill>
        <p:spPr>
          <a:xfrm>
            <a:off x="1815900" y="31375"/>
            <a:ext cx="7328100" cy="511212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Gris">
  <p:cSld name="Light - Gris"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6" descr="C:\Users\yasho\Desktop\ICAM\PPT\Light -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38229" y="30762"/>
            <a:ext cx="2805765" cy="511272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39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93939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Violet">
  <p:cSld name="Light - Violet"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 rotWithShape="1">
          <a:blip r:embed="rId2">
            <a:alphaModFix/>
          </a:blip>
          <a:srcRect l="61082"/>
          <a:stretch/>
        </p:blipFill>
        <p:spPr>
          <a:xfrm>
            <a:off x="6332403" y="17107"/>
            <a:ext cx="2811599" cy="51263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93482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A9348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aune">
  <p:cSld name="Jaune">
    <p:bg>
      <p:bgPr>
        <a:solidFill>
          <a:srgbClr val="FFD953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 descr="C:\Users\yasho\Desktop\ICAM\PPT\Fond Jaune.png"/>
          <p:cNvPicPr preferRelativeResize="0"/>
          <p:nvPr/>
        </p:nvPicPr>
        <p:blipFill rotWithShape="1">
          <a:blip r:embed="rId2">
            <a:alphaModFix/>
          </a:blip>
          <a:srcRect l="5567"/>
          <a:stretch/>
        </p:blipFill>
        <p:spPr>
          <a:xfrm>
            <a:off x="2293965" y="0"/>
            <a:ext cx="68557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Orange">
  <p:cSld name="Light - Orange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23E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FFB2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97" name="Google Shape;97;p19" descr="C:\Users\yasho\Desktop\ICAM\PPT\Light - Jaun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42802" y="15375"/>
            <a:ext cx="2401200" cy="5112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4">
  <p:cSld name="Orange 04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467544" y="1707654"/>
            <a:ext cx="5596500" cy="18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1">
  <p:cSld name="Orange 01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/>
          <p:cNvPicPr preferRelativeResize="0"/>
          <p:nvPr/>
        </p:nvPicPr>
        <p:blipFill rotWithShape="1">
          <a:blip r:embed="rId2">
            <a:alphaModFix/>
          </a:blip>
          <a:srcRect t="1263" r="695"/>
          <a:stretch/>
        </p:blipFill>
        <p:spPr>
          <a:xfrm>
            <a:off x="-39100" y="-41300"/>
            <a:ext cx="9270876" cy="51848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779912" y="1923678"/>
            <a:ext cx="4989300" cy="16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">
  <p:cSld name="Vert"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2"/>
          <p:cNvPicPr preferRelativeResize="0"/>
          <p:nvPr/>
        </p:nvPicPr>
        <p:blipFill rotWithShape="1">
          <a:blip r:embed="rId2">
            <a:alphaModFix/>
          </a:blip>
          <a:srcRect l="2705" r="2696"/>
          <a:stretch/>
        </p:blipFill>
        <p:spPr>
          <a:xfrm>
            <a:off x="8529" y="0"/>
            <a:ext cx="6857999" cy="515071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AF57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4DAF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Rouge">
  <p:cSld name="Light - Rouge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3"/>
          <p:cNvPicPr preferRelativeResize="0"/>
          <p:nvPr/>
        </p:nvPicPr>
        <p:blipFill rotWithShape="1">
          <a:blip r:embed="rId2">
            <a:alphaModFix/>
          </a:blip>
          <a:srcRect r="60535"/>
          <a:stretch/>
        </p:blipFill>
        <p:spPr>
          <a:xfrm>
            <a:off x="1" y="-4050"/>
            <a:ext cx="2870794" cy="514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3"/>
          <p:cNvSpPr txBox="1">
            <a:spLocks noGrp="1"/>
          </p:cNvSpPr>
          <p:nvPr>
            <p:ph type="title"/>
          </p:nvPr>
        </p:nvSpPr>
        <p:spPr>
          <a:xfrm>
            <a:off x="3563888" y="1221600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74D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EE774D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image">
  <p:cSld name="Titre et image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>
            <a:spLocks noGrp="1"/>
          </p:cNvSpPr>
          <p:nvPr>
            <p:ph type="title"/>
          </p:nvPr>
        </p:nvSpPr>
        <p:spPr>
          <a:xfrm>
            <a:off x="4666761" y="1418476"/>
            <a:ext cx="3799500" cy="7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9" name="Google Shape;119;p2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68710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6133" y="4508276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5"/>
          <p:cNvSpPr>
            <a:spLocks noGrp="1"/>
          </p:cNvSpPr>
          <p:nvPr>
            <p:ph type="pic" idx="2"/>
          </p:nvPr>
        </p:nvSpPr>
        <p:spPr>
          <a:xfrm>
            <a:off x="0" y="0"/>
            <a:ext cx="45006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5"/>
          <p:cNvSpPr txBox="1">
            <a:spLocks noGrp="1"/>
          </p:cNvSpPr>
          <p:nvPr>
            <p:ph type="body" idx="1"/>
          </p:nvPr>
        </p:nvSpPr>
        <p:spPr>
          <a:xfrm>
            <a:off x="4776125" y="2498725"/>
            <a:ext cx="3792600" cy="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937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  <a:defRPr sz="2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23" name="Google Shape;123;p25"/>
          <p:cNvSpPr txBox="1">
            <a:spLocks noGrp="1"/>
          </p:cNvSpPr>
          <p:nvPr>
            <p:ph type="body" idx="3"/>
          </p:nvPr>
        </p:nvSpPr>
        <p:spPr>
          <a:xfrm>
            <a:off x="4776133" y="461570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8" name="Google Shape;128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9" name="Google Shape;129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e">
  <p:cSld name="Photo - Verticale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>
            <a:spLocks noGrp="1"/>
          </p:cNvSpPr>
          <p:nvPr>
            <p:ph type="pic" idx="2"/>
          </p:nvPr>
        </p:nvSpPr>
        <p:spPr>
          <a:xfrm>
            <a:off x="0" y="0"/>
            <a:ext cx="3857625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4143375" y="3303721"/>
            <a:ext cx="4714875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Font typeface="Calibri"/>
              <a:buNone/>
              <a:defRPr sz="57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body" idx="1"/>
          </p:nvPr>
        </p:nvSpPr>
        <p:spPr>
          <a:xfrm>
            <a:off x="4143375" y="2143912"/>
            <a:ext cx="4714875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sldNum" idx="12"/>
          </p:nvPr>
        </p:nvSpPr>
        <p:spPr>
          <a:xfrm>
            <a:off x="8574216" y="-587782"/>
            <a:ext cx="285751" cy="22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300"/>
            </a:lvl1pPr>
            <a:lvl2pPr marL="0" lvl="1" indent="0" algn="l">
              <a:spcBef>
                <a:spcPts val="0"/>
              </a:spcBef>
              <a:buNone/>
              <a:defRPr sz="1300"/>
            </a:lvl2pPr>
            <a:lvl3pPr marL="0" lvl="2" indent="0" algn="l">
              <a:spcBef>
                <a:spcPts val="0"/>
              </a:spcBef>
              <a:buNone/>
              <a:defRPr sz="1300"/>
            </a:lvl3pPr>
            <a:lvl4pPr marL="0" lvl="3" indent="0" algn="l">
              <a:spcBef>
                <a:spcPts val="0"/>
              </a:spcBef>
              <a:buNone/>
              <a:defRPr sz="1300"/>
            </a:lvl4pPr>
            <a:lvl5pPr marL="0" lvl="4" indent="0" algn="l">
              <a:spcBef>
                <a:spcPts val="0"/>
              </a:spcBef>
              <a:buNone/>
              <a:defRPr sz="1300"/>
            </a:lvl5pPr>
            <a:lvl6pPr marL="0" lvl="5" indent="0" algn="l">
              <a:spcBef>
                <a:spcPts val="0"/>
              </a:spcBef>
              <a:buNone/>
              <a:defRPr sz="1300"/>
            </a:lvl6pPr>
            <a:lvl7pPr marL="0" lvl="6" indent="0" algn="l">
              <a:spcBef>
                <a:spcPts val="0"/>
              </a:spcBef>
              <a:buNone/>
              <a:defRPr sz="1300"/>
            </a:lvl7pPr>
            <a:lvl8pPr marL="0" lvl="7" indent="0" algn="l">
              <a:spcBef>
                <a:spcPts val="0"/>
              </a:spcBef>
              <a:buNone/>
              <a:defRPr sz="1300"/>
            </a:lvl8pPr>
            <a:lvl9pPr marL="0" lvl="8" indent="0" algn="l">
              <a:spcBef>
                <a:spcPts val="0"/>
              </a:spcBef>
              <a:buNone/>
              <a:defRPr sz="13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puces">
  <p:cSld name="Titre et puces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e">
  <p:cSld name="TITLE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9"/>
          <p:cNvSpPr txBox="1">
            <a:spLocks noGrp="1"/>
          </p:cNvSpPr>
          <p:nvPr>
            <p:ph type="title"/>
          </p:nvPr>
        </p:nvSpPr>
        <p:spPr>
          <a:xfrm>
            <a:off x="285750" y="3388816"/>
            <a:ext cx="8572500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Calibri"/>
              <a:buNone/>
              <a:defRPr sz="110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2" name="Google Shape;142;p29"/>
          <p:cNvSpPr txBox="1">
            <a:spLocks noGrp="1"/>
          </p:cNvSpPr>
          <p:nvPr>
            <p:ph type="body" idx="1"/>
          </p:nvPr>
        </p:nvSpPr>
        <p:spPr>
          <a:xfrm>
            <a:off x="285750" y="2250281"/>
            <a:ext cx="8572500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43" name="Google Shape;143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erge - Autre" type="tx">
  <p:cSld name="TITLE_AND_BODY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meca3.free.fr/lecon/COURS/DAO/aideInv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8"/>
          <p:cNvSpPr txBox="1">
            <a:spLocks noGrp="1"/>
          </p:cNvSpPr>
          <p:nvPr>
            <p:ph type="title"/>
          </p:nvPr>
        </p:nvSpPr>
        <p:spPr>
          <a:xfrm>
            <a:off x="2245029" y="1244686"/>
            <a:ext cx="6898971" cy="30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fr-FR" sz="4000" dirty="0"/>
              <a:t>EC01-TP02 Modeleur 3D</a:t>
            </a:r>
            <a:br>
              <a:rPr lang="fr-FR" sz="4000" dirty="0"/>
            </a:br>
            <a:r>
              <a:rPr lang="fr-FR" sz="4000" dirty="0"/>
              <a:t>Extrusion et Révolution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CONCEPTION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4419600" y="1293695"/>
            <a:ext cx="4572000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i="1" dirty="0"/>
              <a:t>1° MISE EN </a:t>
            </a:r>
            <a:r>
              <a:rPr lang="fr-FR" b="1" i="1" dirty="0" smtClean="0"/>
              <a:t>SITUATION</a:t>
            </a:r>
          </a:p>
          <a:p>
            <a:endParaRPr lang="fr-FR" b="1" i="1" dirty="0"/>
          </a:p>
          <a:p>
            <a:r>
              <a:rPr lang="fr-FR" dirty="0"/>
              <a:t>Vous disposez dans votre dossier travail d’un répertoire avec des fiches et des vidéos d’aide </a:t>
            </a:r>
            <a:r>
              <a:rPr lang="fr-FR" dirty="0" smtClean="0"/>
              <a:t>à la </a:t>
            </a:r>
            <a:r>
              <a:rPr lang="fr-FR" dirty="0"/>
              <a:t>réalisation</a:t>
            </a:r>
            <a:r>
              <a:rPr lang="fr-FR" dirty="0" smtClean="0"/>
              <a:t>.</a:t>
            </a:r>
          </a:p>
          <a:p>
            <a:r>
              <a:rPr lang="fr-FR" dirty="0" smtClean="0"/>
              <a:t>(</a:t>
            </a:r>
            <a:r>
              <a:rPr lang="fr-FR" dirty="0" smtClean="0">
                <a:hlinkClick r:id="rId3"/>
              </a:rPr>
              <a:t>meca3.free.fr/</a:t>
            </a:r>
            <a:r>
              <a:rPr lang="fr-FR" dirty="0" err="1" smtClean="0">
                <a:hlinkClick r:id="rId3"/>
              </a:rPr>
              <a:t>lecon</a:t>
            </a:r>
            <a:r>
              <a:rPr lang="fr-FR" dirty="0" smtClean="0">
                <a:hlinkClick r:id="rId3"/>
              </a:rPr>
              <a:t>/COURS/DAO/aideInv.html</a:t>
            </a:r>
            <a:r>
              <a:rPr lang="fr-FR" dirty="0" smtClean="0"/>
              <a:t>)</a:t>
            </a:r>
          </a:p>
          <a:p>
            <a:endParaRPr lang="fr-FR" dirty="0"/>
          </a:p>
          <a:p>
            <a:r>
              <a:rPr lang="fr-FR" dirty="0" smtClean="0"/>
              <a:t>L’objectif de ce TP est de réaliser différentes pièces en perspectives avec le modeleur 3 D : INVENTOR.</a:t>
            </a:r>
            <a:endParaRPr lang="fr-FR" dirty="0"/>
          </a:p>
          <a:p>
            <a:endParaRPr lang="fr-FR" b="1" i="1" dirty="0"/>
          </a:p>
          <a:p>
            <a:r>
              <a:rPr lang="fr-FR" b="1" u="sng" dirty="0" smtClean="0"/>
              <a:t>1,1,  </a:t>
            </a:r>
            <a:r>
              <a:rPr lang="fr-FR" b="1" u="sng" dirty="0"/>
              <a:t>Lancez le logiciel INVENTOR Professionnel</a:t>
            </a:r>
          </a:p>
          <a:p>
            <a:endParaRPr lang="fr-FR" b="1" i="1" u="sng" dirty="0"/>
          </a:p>
          <a:p>
            <a:r>
              <a:rPr lang="fr-FR" u="sng" dirty="0"/>
              <a:t>Etape 1 : Création d’un nouveau fichier de pièce standard — Cliquez sur Nouveau</a:t>
            </a:r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CONCEPTION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3875314" y="1189179"/>
            <a:ext cx="51162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 smtClean="0"/>
              <a:t>2° Réalisation par EXTRUSION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u="sng" dirty="0" smtClean="0"/>
              <a:t>2.1. Support de Fixation</a:t>
            </a:r>
          </a:p>
          <a:p>
            <a:endParaRPr lang="fr-FR" u="sng" dirty="0"/>
          </a:p>
          <a:p>
            <a:r>
              <a:rPr lang="fr-FR" u="sng" dirty="0" smtClean="0"/>
              <a:t>2.1.1. Création </a:t>
            </a:r>
            <a:r>
              <a:rPr lang="fr-FR" u="sng" dirty="0"/>
              <a:t>d’un nouveau fichier de pièce standard </a:t>
            </a:r>
            <a:r>
              <a:rPr lang="fr-FR" dirty="0"/>
              <a:t>	</a:t>
            </a:r>
            <a:endParaRPr lang="fr-FR" dirty="0" smtClean="0"/>
          </a:p>
          <a:p>
            <a:r>
              <a:rPr lang="fr-FR" dirty="0"/>
              <a:t>	</a:t>
            </a:r>
            <a:r>
              <a:rPr lang="fr-FR" dirty="0" smtClean="0"/>
              <a:t>a) Cliquez </a:t>
            </a:r>
            <a:r>
              <a:rPr lang="fr-FR" dirty="0"/>
              <a:t>sur </a:t>
            </a:r>
            <a:r>
              <a:rPr lang="fr-FR" dirty="0" smtClean="0"/>
              <a:t>Nouveau</a:t>
            </a:r>
          </a:p>
          <a:p>
            <a:r>
              <a:rPr lang="fr-FR" dirty="0"/>
              <a:t>	</a:t>
            </a:r>
            <a:r>
              <a:rPr lang="fr-FR" dirty="0" smtClean="0"/>
              <a:t>b) Choisissez un plan de départ.</a:t>
            </a:r>
          </a:p>
          <a:p>
            <a:r>
              <a:rPr lang="fr-FR" dirty="0"/>
              <a:t>	</a:t>
            </a:r>
            <a:endParaRPr lang="fr-FR" dirty="0" smtClean="0"/>
          </a:p>
          <a:p>
            <a:r>
              <a:rPr lang="fr-FR" u="sng" dirty="0" smtClean="0"/>
              <a:t>2.1.2. Dans l’esquisse</a:t>
            </a:r>
          </a:p>
          <a:p>
            <a:r>
              <a:rPr lang="fr-FR" dirty="0"/>
              <a:t>	</a:t>
            </a:r>
            <a:r>
              <a:rPr lang="fr-FR" dirty="0" smtClean="0"/>
              <a:t>a) Commencez par dessiner la vue de droite.</a:t>
            </a:r>
          </a:p>
          <a:p>
            <a:r>
              <a:rPr lang="fr-FR" dirty="0"/>
              <a:t>	</a:t>
            </a:r>
            <a:r>
              <a:rPr lang="fr-FR" dirty="0" smtClean="0"/>
              <a:t>b) Cotez votre esquisse</a:t>
            </a:r>
          </a:p>
          <a:p>
            <a:r>
              <a:rPr lang="fr-FR" dirty="0" smtClean="0"/>
              <a:t>	c) Validez l’esquisse</a:t>
            </a:r>
          </a:p>
          <a:p>
            <a:endParaRPr lang="fr-FR" dirty="0"/>
          </a:p>
          <a:p>
            <a:r>
              <a:rPr lang="fr-FR" u="sng" dirty="0" smtClean="0"/>
              <a:t>2.1.3. Extrusion</a:t>
            </a:r>
          </a:p>
          <a:p>
            <a:r>
              <a:rPr lang="fr-FR" dirty="0"/>
              <a:t>	</a:t>
            </a:r>
            <a:r>
              <a:rPr lang="fr-FR" dirty="0" smtClean="0"/>
              <a:t>a) Donnez comme épaisseur 50</a:t>
            </a:r>
          </a:p>
          <a:p>
            <a:r>
              <a:rPr lang="fr-FR" dirty="0"/>
              <a:t>	</a:t>
            </a:r>
            <a:r>
              <a:rPr lang="fr-FR" dirty="0" smtClean="0"/>
              <a:t>b) Rajoutez les congés </a:t>
            </a:r>
          </a:p>
          <a:p>
            <a:endParaRPr lang="fr-FR" dirty="0"/>
          </a:p>
          <a:p>
            <a:r>
              <a:rPr lang="fr-FR" dirty="0" smtClean="0"/>
              <a:t>		</a:t>
            </a:r>
            <a:r>
              <a:rPr lang="fr-FR" b="1" dirty="0" smtClean="0">
                <a:solidFill>
                  <a:srgbClr val="FF0000"/>
                </a:solidFill>
              </a:rPr>
              <a:t>Suite page suivante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50" y="1189179"/>
            <a:ext cx="2806844" cy="335297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75" y="3411416"/>
            <a:ext cx="2189390" cy="644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092" b="31319"/>
          <a:stretch/>
        </p:blipFill>
        <p:spPr bwMode="auto">
          <a:xfrm>
            <a:off x="3976689" y="3271839"/>
            <a:ext cx="690562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742" y="3607597"/>
            <a:ext cx="315833" cy="486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75" y="1189179"/>
            <a:ext cx="5905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300" y="4144235"/>
            <a:ext cx="1343024" cy="101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781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CONCEPTION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3875314" y="1189179"/>
            <a:ext cx="511628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 smtClean="0"/>
              <a:t>2° Réalisation par EXTRUSION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u="sng" dirty="0" smtClean="0"/>
              <a:t>2.1. Support de Fixation</a:t>
            </a:r>
          </a:p>
          <a:p>
            <a:endParaRPr lang="fr-FR" u="sng" dirty="0"/>
          </a:p>
          <a:p>
            <a:r>
              <a:rPr lang="fr-FR" dirty="0" smtClean="0"/>
              <a:t>2.1.4. Réalisez le perçage-taraudage </a:t>
            </a:r>
          </a:p>
          <a:p>
            <a:r>
              <a:rPr lang="fr-FR" dirty="0" smtClean="0"/>
              <a:t>M8 avec la fonction « Perçage »</a:t>
            </a:r>
          </a:p>
          <a:p>
            <a:endParaRPr lang="fr-FR" dirty="0"/>
          </a:p>
          <a:p>
            <a:r>
              <a:rPr lang="fr-FR" dirty="0" smtClean="0"/>
              <a:t>2.1.5. </a:t>
            </a:r>
            <a:r>
              <a:rPr lang="fr-FR" dirty="0"/>
              <a:t>Réalisez </a:t>
            </a:r>
            <a:r>
              <a:rPr lang="fr-FR" dirty="0" smtClean="0"/>
              <a:t>les perçages-</a:t>
            </a:r>
            <a:r>
              <a:rPr lang="fr-FR" dirty="0" err="1" smtClean="0"/>
              <a:t>fraisurage</a:t>
            </a:r>
            <a:endParaRPr lang="fr-FR" dirty="0" smtClean="0"/>
          </a:p>
          <a:p>
            <a:r>
              <a:rPr lang="fr-FR" dirty="0" smtClean="0"/>
              <a:t> </a:t>
            </a:r>
            <a:r>
              <a:rPr lang="fr-FR" dirty="0" smtClean="0">
                <a:latin typeface="Symbol" panose="05050102010706020507" pitchFamily="18" charset="2"/>
              </a:rPr>
              <a:t>f</a:t>
            </a:r>
            <a:r>
              <a:rPr lang="fr-FR" dirty="0" smtClean="0"/>
              <a:t>7 </a:t>
            </a:r>
            <a:r>
              <a:rPr lang="fr-FR" dirty="0"/>
              <a:t>avec la fonction « Perçage »</a:t>
            </a:r>
            <a:r>
              <a:rPr lang="fr-FR" dirty="0" smtClean="0"/>
              <a:t> .</a:t>
            </a:r>
          </a:p>
          <a:p>
            <a:endParaRPr lang="fr-FR" dirty="0"/>
          </a:p>
          <a:p>
            <a:r>
              <a:rPr lang="fr-FR" dirty="0" smtClean="0"/>
              <a:t>2.1.6. Sauvegardez votre pièce sous:</a:t>
            </a:r>
          </a:p>
          <a:p>
            <a:r>
              <a:rPr lang="fr-FR" dirty="0"/>
              <a:t>	</a:t>
            </a:r>
            <a:r>
              <a:rPr lang="fr-FR" dirty="0" smtClean="0"/>
              <a:t>		</a:t>
            </a:r>
          </a:p>
          <a:p>
            <a:r>
              <a:rPr lang="fr-FR" b="1" dirty="0" smtClean="0">
                <a:solidFill>
                  <a:srgbClr val="FF0000"/>
                </a:solidFill>
              </a:rPr>
              <a:t>Support2Fixation****.</a:t>
            </a:r>
            <a:r>
              <a:rPr lang="fr-FR" b="1" dirty="0" err="1" smtClean="0">
                <a:solidFill>
                  <a:srgbClr val="FF0000"/>
                </a:solidFill>
              </a:rPr>
              <a:t>ipt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r>
              <a:rPr lang="fr-FR" b="1" dirty="0" smtClean="0">
                <a:solidFill>
                  <a:srgbClr val="FF0000"/>
                </a:solidFill>
              </a:rPr>
              <a:t>(avec **** à remplacer par votre Nom)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50" y="1189179"/>
            <a:ext cx="2806844" cy="3352972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2120910"/>
            <a:ext cx="1994807" cy="1651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necteur droit avec flèche 4"/>
          <p:cNvCxnSpPr/>
          <p:nvPr/>
        </p:nvCxnSpPr>
        <p:spPr>
          <a:xfrm flipH="1">
            <a:off x="3131389" y="2406770"/>
            <a:ext cx="743926" cy="14923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266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CONCEPTION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3875314" y="1189179"/>
            <a:ext cx="511628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 smtClean="0"/>
              <a:t>2° Réalisation par EXTRUSION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u="sng" dirty="0" smtClean="0"/>
              <a:t>2.2. Mors Mobile</a:t>
            </a:r>
          </a:p>
          <a:p>
            <a:endParaRPr lang="fr-FR" u="sng" dirty="0"/>
          </a:p>
          <a:p>
            <a:r>
              <a:rPr lang="fr-FR" u="sng" dirty="0" smtClean="0"/>
              <a:t>2.2.1. Création </a:t>
            </a:r>
            <a:r>
              <a:rPr lang="fr-FR" u="sng" dirty="0"/>
              <a:t>d’un nouveau fichier de pièce standard </a:t>
            </a:r>
            <a:r>
              <a:rPr lang="fr-FR" dirty="0"/>
              <a:t>	</a:t>
            </a:r>
            <a:endParaRPr lang="fr-FR" dirty="0" smtClean="0"/>
          </a:p>
          <a:p>
            <a:r>
              <a:rPr lang="fr-FR" dirty="0"/>
              <a:t>	</a:t>
            </a:r>
            <a:r>
              <a:rPr lang="fr-FR" dirty="0" smtClean="0"/>
              <a:t>a) Cliquez </a:t>
            </a:r>
            <a:r>
              <a:rPr lang="fr-FR" dirty="0"/>
              <a:t>sur </a:t>
            </a:r>
            <a:r>
              <a:rPr lang="fr-FR" dirty="0" smtClean="0"/>
              <a:t>Nouveau</a:t>
            </a:r>
          </a:p>
          <a:p>
            <a:r>
              <a:rPr lang="fr-FR" dirty="0"/>
              <a:t>	</a:t>
            </a:r>
            <a:r>
              <a:rPr lang="fr-FR" dirty="0" smtClean="0"/>
              <a:t>b) Choisissez un plan de départ.</a:t>
            </a:r>
          </a:p>
          <a:p>
            <a:r>
              <a:rPr lang="fr-FR" dirty="0"/>
              <a:t>	</a:t>
            </a:r>
            <a:endParaRPr lang="fr-FR" dirty="0" smtClean="0"/>
          </a:p>
          <a:p>
            <a:r>
              <a:rPr lang="fr-FR" u="sng" dirty="0" smtClean="0"/>
              <a:t>2.2.2. Dans l’esquisse</a:t>
            </a:r>
          </a:p>
          <a:p>
            <a:r>
              <a:rPr lang="fr-FR" dirty="0"/>
              <a:t>	</a:t>
            </a:r>
            <a:r>
              <a:rPr lang="fr-FR" dirty="0" smtClean="0"/>
              <a:t>a) Commencez par dessiner la vue de </a:t>
            </a:r>
            <a:r>
              <a:rPr lang="fr-FR" dirty="0"/>
              <a:t>d</a:t>
            </a:r>
            <a:r>
              <a:rPr lang="fr-FR" dirty="0" smtClean="0"/>
              <a:t>essus.</a:t>
            </a:r>
          </a:p>
          <a:p>
            <a:r>
              <a:rPr lang="fr-FR" dirty="0"/>
              <a:t>	</a:t>
            </a:r>
            <a:r>
              <a:rPr lang="fr-FR" dirty="0" smtClean="0"/>
              <a:t>b) Cotez votre esquisse</a:t>
            </a:r>
          </a:p>
          <a:p>
            <a:r>
              <a:rPr lang="fr-FR" dirty="0" smtClean="0"/>
              <a:t>	c) Validez l’esquisse</a:t>
            </a:r>
          </a:p>
          <a:p>
            <a:endParaRPr lang="fr-FR" dirty="0"/>
          </a:p>
          <a:p>
            <a:r>
              <a:rPr lang="fr-FR" u="sng" dirty="0" smtClean="0"/>
              <a:t>2.2.3. Extrusion</a:t>
            </a:r>
          </a:p>
          <a:p>
            <a:r>
              <a:rPr lang="fr-FR" dirty="0"/>
              <a:t>	</a:t>
            </a:r>
            <a:r>
              <a:rPr lang="fr-FR" dirty="0" smtClean="0"/>
              <a:t>a) Donnez comme épaisseur 80</a:t>
            </a:r>
          </a:p>
          <a:p>
            <a:r>
              <a:rPr lang="fr-FR" dirty="0"/>
              <a:t>	</a:t>
            </a:r>
          </a:p>
          <a:p>
            <a:r>
              <a:rPr lang="fr-FR" dirty="0" smtClean="0"/>
              <a:t>			</a:t>
            </a:r>
            <a:r>
              <a:rPr lang="fr-FR" b="1" dirty="0" smtClean="0">
                <a:solidFill>
                  <a:srgbClr val="FF0000"/>
                </a:solidFill>
              </a:rPr>
              <a:t>Suite page suivante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71" y="1381037"/>
            <a:ext cx="2787793" cy="3429176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75" y="3411416"/>
            <a:ext cx="2189390" cy="644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742" y="3607597"/>
            <a:ext cx="315833" cy="486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75" y="1189179"/>
            <a:ext cx="5905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1437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CONCEPTION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3875314" y="1189179"/>
            <a:ext cx="51162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 smtClean="0"/>
              <a:t>2° Réalisation par EXTRUSION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u="sng" dirty="0" smtClean="0"/>
              <a:t>2.2. </a:t>
            </a:r>
            <a:r>
              <a:rPr lang="fr-FR" u="sng" dirty="0"/>
              <a:t>Mors </a:t>
            </a:r>
            <a:r>
              <a:rPr lang="fr-FR" u="sng" dirty="0" smtClean="0"/>
              <a:t>Mobile</a:t>
            </a:r>
          </a:p>
          <a:p>
            <a:endParaRPr lang="fr-FR" u="sng" dirty="0"/>
          </a:p>
          <a:p>
            <a:r>
              <a:rPr lang="fr-FR" dirty="0" smtClean="0"/>
              <a:t>2.2.4. Réalisez les perçages </a:t>
            </a:r>
            <a:r>
              <a:rPr lang="fr-FR" dirty="0" smtClean="0">
                <a:latin typeface="Symbol" panose="05050102010706020507" pitchFamily="18" charset="2"/>
              </a:rPr>
              <a:t>f</a:t>
            </a:r>
            <a:r>
              <a:rPr lang="fr-FR" dirty="0" smtClean="0"/>
              <a:t>3 avec la fonction « Perçage »</a:t>
            </a:r>
          </a:p>
          <a:p>
            <a:endParaRPr lang="fr-FR" dirty="0"/>
          </a:p>
          <a:p>
            <a:r>
              <a:rPr lang="fr-FR" dirty="0" smtClean="0"/>
              <a:t>2.2.5. </a:t>
            </a:r>
            <a:r>
              <a:rPr lang="fr-FR" dirty="0"/>
              <a:t>Réalisez </a:t>
            </a:r>
            <a:r>
              <a:rPr lang="fr-FR" dirty="0" smtClean="0"/>
              <a:t>les perçages-</a:t>
            </a:r>
            <a:r>
              <a:rPr lang="fr-FR" dirty="0" err="1" smtClean="0"/>
              <a:t>lamagage</a:t>
            </a:r>
            <a:endParaRPr lang="fr-FR" dirty="0" smtClean="0"/>
          </a:p>
          <a:p>
            <a:r>
              <a:rPr lang="fr-FR" dirty="0" smtClean="0"/>
              <a:t> </a:t>
            </a:r>
            <a:r>
              <a:rPr lang="fr-FR" dirty="0" smtClean="0">
                <a:latin typeface="Symbol" panose="05050102010706020507" pitchFamily="18" charset="2"/>
              </a:rPr>
              <a:t>f</a:t>
            </a:r>
            <a:r>
              <a:rPr lang="fr-FR" dirty="0" smtClean="0"/>
              <a:t>5,5 </a:t>
            </a:r>
            <a:r>
              <a:rPr lang="fr-FR" dirty="0"/>
              <a:t>avec la fonction « Perçage »</a:t>
            </a:r>
            <a:r>
              <a:rPr lang="fr-FR" dirty="0" smtClean="0"/>
              <a:t> .</a:t>
            </a:r>
          </a:p>
          <a:p>
            <a:endParaRPr lang="fr-FR" dirty="0"/>
          </a:p>
          <a:p>
            <a:r>
              <a:rPr lang="fr-FR" dirty="0" smtClean="0"/>
              <a:t>2.2.6. </a:t>
            </a:r>
            <a:r>
              <a:rPr lang="fr-FR" dirty="0"/>
              <a:t>Réalisez les perçages </a:t>
            </a:r>
            <a:r>
              <a:rPr lang="fr-FR" dirty="0" smtClean="0">
                <a:latin typeface="Symbol" panose="05050102010706020507" pitchFamily="18" charset="2"/>
              </a:rPr>
              <a:t>f</a:t>
            </a:r>
            <a:r>
              <a:rPr lang="fr-FR" dirty="0" smtClean="0"/>
              <a:t>14 et le </a:t>
            </a:r>
          </a:p>
          <a:p>
            <a:r>
              <a:rPr lang="fr-FR" dirty="0" smtClean="0"/>
              <a:t>Perçage </a:t>
            </a:r>
            <a:r>
              <a:rPr lang="fr-FR" dirty="0" smtClean="0">
                <a:latin typeface="Symbol" panose="05050102010706020507" pitchFamily="18" charset="2"/>
              </a:rPr>
              <a:t>f</a:t>
            </a:r>
            <a:r>
              <a:rPr lang="fr-FR" dirty="0" smtClean="0"/>
              <a:t>12 </a:t>
            </a:r>
            <a:r>
              <a:rPr lang="fr-FR" dirty="0"/>
              <a:t>avec la fonction « Perçage »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2.2.7. Sauvegardez votre pièce sous:</a:t>
            </a:r>
          </a:p>
          <a:p>
            <a:r>
              <a:rPr lang="fr-FR" dirty="0"/>
              <a:t>	</a:t>
            </a:r>
            <a:r>
              <a:rPr lang="fr-FR" dirty="0" smtClean="0"/>
              <a:t>		</a:t>
            </a:r>
          </a:p>
          <a:p>
            <a:r>
              <a:rPr lang="fr-FR" u="sng" dirty="0">
                <a:solidFill>
                  <a:srgbClr val="FF0000"/>
                </a:solidFill>
              </a:rPr>
              <a:t>Mors </a:t>
            </a:r>
            <a:r>
              <a:rPr lang="fr-FR" u="sng" dirty="0" smtClean="0">
                <a:solidFill>
                  <a:srgbClr val="FF0000"/>
                </a:solidFill>
              </a:rPr>
              <a:t>Mobile</a:t>
            </a:r>
            <a:r>
              <a:rPr lang="fr-FR" b="1" dirty="0" smtClean="0">
                <a:solidFill>
                  <a:srgbClr val="FF0000"/>
                </a:solidFill>
              </a:rPr>
              <a:t>****.</a:t>
            </a:r>
            <a:r>
              <a:rPr lang="fr-FR" b="1" dirty="0" err="1" smtClean="0">
                <a:solidFill>
                  <a:srgbClr val="FF0000"/>
                </a:solidFill>
              </a:rPr>
              <a:t>ipt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r>
              <a:rPr lang="fr-FR" b="1" dirty="0" smtClean="0">
                <a:solidFill>
                  <a:srgbClr val="FF0000"/>
                </a:solidFill>
              </a:rPr>
              <a:t>(avec **** à remplacer par votre Nom)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2120910"/>
            <a:ext cx="1994807" cy="1651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31" y="1381037"/>
            <a:ext cx="2787793" cy="3429176"/>
          </a:xfrm>
          <a:prstGeom prst="rect">
            <a:avLst/>
          </a:prstGeom>
        </p:spPr>
      </p:pic>
      <p:cxnSp>
        <p:nvCxnSpPr>
          <p:cNvPr id="5" name="Connecteur droit avec flèche 4"/>
          <p:cNvCxnSpPr/>
          <p:nvPr/>
        </p:nvCxnSpPr>
        <p:spPr>
          <a:xfrm flipH="1">
            <a:off x="2648310" y="2251494"/>
            <a:ext cx="1227004" cy="5693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H="1">
            <a:off x="974785" y="2536166"/>
            <a:ext cx="3001992" cy="9316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2628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CONCEPTION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3875314" y="1189179"/>
            <a:ext cx="511628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 smtClean="0"/>
              <a:t>2° Réalisation par EXTRUSION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u="sng" dirty="0" smtClean="0"/>
              <a:t>2.3. Mors Fixe</a:t>
            </a:r>
          </a:p>
          <a:p>
            <a:endParaRPr lang="fr-FR" u="sng" dirty="0"/>
          </a:p>
          <a:p>
            <a:r>
              <a:rPr lang="fr-FR" u="sng" dirty="0" smtClean="0"/>
              <a:t>2.3.1. Création </a:t>
            </a:r>
            <a:r>
              <a:rPr lang="fr-FR" u="sng" dirty="0"/>
              <a:t>d’un nouveau fichier de pièce standard </a:t>
            </a:r>
            <a:r>
              <a:rPr lang="fr-FR" dirty="0"/>
              <a:t>	</a:t>
            </a:r>
            <a:endParaRPr lang="fr-FR" dirty="0" smtClean="0"/>
          </a:p>
          <a:p>
            <a:r>
              <a:rPr lang="fr-FR" dirty="0"/>
              <a:t>	</a:t>
            </a:r>
            <a:r>
              <a:rPr lang="fr-FR" dirty="0" smtClean="0"/>
              <a:t>a) Cliquez </a:t>
            </a:r>
            <a:r>
              <a:rPr lang="fr-FR" dirty="0"/>
              <a:t>sur </a:t>
            </a:r>
            <a:r>
              <a:rPr lang="fr-FR" dirty="0" smtClean="0"/>
              <a:t>Nouveau</a:t>
            </a:r>
          </a:p>
          <a:p>
            <a:r>
              <a:rPr lang="fr-FR" dirty="0"/>
              <a:t>	</a:t>
            </a:r>
            <a:r>
              <a:rPr lang="fr-FR" dirty="0" smtClean="0"/>
              <a:t>b) Choisissez un plan de départ.</a:t>
            </a:r>
          </a:p>
          <a:p>
            <a:r>
              <a:rPr lang="fr-FR" dirty="0"/>
              <a:t>	</a:t>
            </a:r>
            <a:endParaRPr lang="fr-FR" dirty="0" smtClean="0"/>
          </a:p>
          <a:p>
            <a:r>
              <a:rPr lang="fr-FR" u="sng" dirty="0" smtClean="0"/>
              <a:t>2.3.2. Dans l’esquisse</a:t>
            </a:r>
          </a:p>
          <a:p>
            <a:r>
              <a:rPr lang="fr-FR" dirty="0"/>
              <a:t>	</a:t>
            </a:r>
            <a:r>
              <a:rPr lang="fr-FR" dirty="0" smtClean="0"/>
              <a:t>a) Commencez par dessiner la vue de </a:t>
            </a:r>
            <a:r>
              <a:rPr lang="fr-FR" dirty="0"/>
              <a:t>d</a:t>
            </a:r>
            <a:r>
              <a:rPr lang="fr-FR" dirty="0" smtClean="0"/>
              <a:t>essus.</a:t>
            </a:r>
          </a:p>
          <a:p>
            <a:r>
              <a:rPr lang="fr-FR" dirty="0"/>
              <a:t>	</a:t>
            </a:r>
            <a:r>
              <a:rPr lang="fr-FR" dirty="0" smtClean="0"/>
              <a:t>b) Cotez votre esquisse</a:t>
            </a:r>
          </a:p>
          <a:p>
            <a:r>
              <a:rPr lang="fr-FR" dirty="0" smtClean="0"/>
              <a:t>	c) Validez l’esquisse</a:t>
            </a:r>
          </a:p>
          <a:p>
            <a:endParaRPr lang="fr-FR" dirty="0"/>
          </a:p>
          <a:p>
            <a:r>
              <a:rPr lang="fr-FR" u="sng" dirty="0" smtClean="0"/>
              <a:t>2.3.3. Extrusion</a:t>
            </a:r>
          </a:p>
          <a:p>
            <a:r>
              <a:rPr lang="fr-FR" dirty="0"/>
              <a:t>	</a:t>
            </a:r>
            <a:r>
              <a:rPr lang="fr-FR" dirty="0" smtClean="0"/>
              <a:t>a) Donnez comme épaisseur 80</a:t>
            </a:r>
          </a:p>
          <a:p>
            <a:r>
              <a:rPr lang="fr-FR" dirty="0"/>
              <a:t>	</a:t>
            </a:r>
          </a:p>
          <a:p>
            <a:r>
              <a:rPr lang="fr-FR" dirty="0" smtClean="0"/>
              <a:t>			</a:t>
            </a:r>
            <a:r>
              <a:rPr lang="fr-FR" b="1" dirty="0" smtClean="0">
                <a:solidFill>
                  <a:srgbClr val="FF0000"/>
                </a:solidFill>
              </a:rPr>
              <a:t>Suite page suivante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75" y="3411416"/>
            <a:ext cx="2189390" cy="644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742" y="3607597"/>
            <a:ext cx="315833" cy="486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75" y="1189179"/>
            <a:ext cx="5905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76" y="1244920"/>
            <a:ext cx="2800494" cy="337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491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CONCEPTION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3875314" y="1189179"/>
            <a:ext cx="51162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 smtClean="0"/>
              <a:t>2° Réalisation par EXTRUSION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u="sng" dirty="0"/>
              <a:t>2.3. Mors Fixe</a:t>
            </a:r>
          </a:p>
          <a:p>
            <a:endParaRPr lang="fr-FR" u="sng" dirty="0"/>
          </a:p>
          <a:p>
            <a:r>
              <a:rPr lang="fr-FR" dirty="0" smtClean="0"/>
              <a:t>2.3.4. Réalisez les perçages </a:t>
            </a:r>
            <a:r>
              <a:rPr lang="fr-FR" dirty="0" smtClean="0">
                <a:latin typeface="Symbol" panose="05050102010706020507" pitchFamily="18" charset="2"/>
              </a:rPr>
              <a:t>f</a:t>
            </a:r>
            <a:r>
              <a:rPr lang="fr-FR" dirty="0" smtClean="0"/>
              <a:t>3 avec la fonction « Perçage »</a:t>
            </a:r>
          </a:p>
          <a:p>
            <a:endParaRPr lang="fr-FR" dirty="0"/>
          </a:p>
          <a:p>
            <a:r>
              <a:rPr lang="fr-FR" dirty="0" smtClean="0"/>
              <a:t>2.3.5. </a:t>
            </a:r>
            <a:r>
              <a:rPr lang="fr-FR" dirty="0"/>
              <a:t>Réalisez </a:t>
            </a:r>
            <a:r>
              <a:rPr lang="fr-FR" dirty="0" smtClean="0"/>
              <a:t>les perçages-lamage</a:t>
            </a:r>
          </a:p>
          <a:p>
            <a:r>
              <a:rPr lang="fr-FR" dirty="0" smtClean="0"/>
              <a:t> </a:t>
            </a:r>
            <a:r>
              <a:rPr lang="fr-FR" dirty="0" smtClean="0">
                <a:latin typeface="Symbol" panose="05050102010706020507" pitchFamily="18" charset="2"/>
              </a:rPr>
              <a:t>f</a:t>
            </a:r>
            <a:r>
              <a:rPr lang="fr-FR" dirty="0" smtClean="0"/>
              <a:t>5,5 </a:t>
            </a:r>
            <a:r>
              <a:rPr lang="fr-FR" dirty="0"/>
              <a:t>avec la fonction « Perçage »</a:t>
            </a:r>
            <a:r>
              <a:rPr lang="fr-FR" dirty="0" smtClean="0"/>
              <a:t> .</a:t>
            </a:r>
          </a:p>
          <a:p>
            <a:endParaRPr lang="fr-FR" dirty="0"/>
          </a:p>
          <a:p>
            <a:r>
              <a:rPr lang="fr-FR" dirty="0" smtClean="0"/>
              <a:t>2.3.6. </a:t>
            </a:r>
            <a:r>
              <a:rPr lang="fr-FR" dirty="0"/>
              <a:t>Réalisez les perçages </a:t>
            </a:r>
            <a:r>
              <a:rPr lang="fr-FR" dirty="0" smtClean="0">
                <a:latin typeface="Symbol" panose="05050102010706020507" pitchFamily="18" charset="2"/>
              </a:rPr>
              <a:t>f</a:t>
            </a:r>
            <a:r>
              <a:rPr lang="fr-FR" dirty="0" smtClean="0"/>
              <a:t>14 et le </a:t>
            </a:r>
          </a:p>
          <a:p>
            <a:r>
              <a:rPr lang="fr-FR" dirty="0" smtClean="0"/>
              <a:t>Perçage </a:t>
            </a:r>
            <a:r>
              <a:rPr lang="fr-FR" dirty="0" smtClean="0">
                <a:latin typeface="Symbol" panose="05050102010706020507" pitchFamily="18" charset="2"/>
              </a:rPr>
              <a:t>f</a:t>
            </a:r>
            <a:r>
              <a:rPr lang="fr-FR" dirty="0" smtClean="0"/>
              <a:t>12 </a:t>
            </a:r>
            <a:r>
              <a:rPr lang="fr-FR" dirty="0"/>
              <a:t>avec la fonction « Perçage »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2.3.7. Sauvegardez votre pièce sous:</a:t>
            </a:r>
          </a:p>
          <a:p>
            <a:r>
              <a:rPr lang="fr-FR" dirty="0"/>
              <a:t>	</a:t>
            </a:r>
            <a:r>
              <a:rPr lang="fr-FR" dirty="0" smtClean="0"/>
              <a:t>		</a:t>
            </a:r>
          </a:p>
          <a:p>
            <a:r>
              <a:rPr lang="fr-FR" u="sng" dirty="0">
                <a:solidFill>
                  <a:srgbClr val="FF0000"/>
                </a:solidFill>
              </a:rPr>
              <a:t>Mors </a:t>
            </a:r>
            <a:r>
              <a:rPr lang="fr-FR" u="sng" dirty="0" smtClean="0">
                <a:solidFill>
                  <a:srgbClr val="FF0000"/>
                </a:solidFill>
              </a:rPr>
              <a:t>Mobile</a:t>
            </a:r>
            <a:r>
              <a:rPr lang="fr-FR" b="1" dirty="0" smtClean="0">
                <a:solidFill>
                  <a:srgbClr val="FF0000"/>
                </a:solidFill>
              </a:rPr>
              <a:t>****.</a:t>
            </a:r>
            <a:r>
              <a:rPr lang="fr-FR" b="1" dirty="0" err="1" smtClean="0">
                <a:solidFill>
                  <a:srgbClr val="FF0000"/>
                </a:solidFill>
              </a:rPr>
              <a:t>ipt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r>
              <a:rPr lang="fr-FR" b="1" dirty="0" smtClean="0">
                <a:solidFill>
                  <a:srgbClr val="FF0000"/>
                </a:solidFill>
              </a:rPr>
              <a:t>(avec **** à remplacer par votre Nom)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192" y="2348417"/>
            <a:ext cx="1994807" cy="1651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31" y="1381037"/>
            <a:ext cx="2787793" cy="3429176"/>
          </a:xfrm>
          <a:prstGeom prst="rect">
            <a:avLst/>
          </a:prstGeom>
        </p:spPr>
      </p:pic>
      <p:cxnSp>
        <p:nvCxnSpPr>
          <p:cNvPr id="5" name="Connecteur droit avec flèche 4"/>
          <p:cNvCxnSpPr/>
          <p:nvPr/>
        </p:nvCxnSpPr>
        <p:spPr>
          <a:xfrm flipH="1">
            <a:off x="2648310" y="2251494"/>
            <a:ext cx="1227004" cy="5693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H="1">
            <a:off x="974785" y="2536166"/>
            <a:ext cx="3001992" cy="9316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866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CONCEPTION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3875314" y="1136504"/>
            <a:ext cx="5116286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/>
              <a:t>3</a:t>
            </a:r>
            <a:r>
              <a:rPr lang="fr-FR" b="1" i="1" dirty="0" smtClean="0"/>
              <a:t>° Réalisation par REVOLUTION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u="sng" dirty="0" smtClean="0"/>
              <a:t>3.1. Appui</a:t>
            </a:r>
          </a:p>
          <a:p>
            <a:endParaRPr lang="fr-FR" u="sng" dirty="0"/>
          </a:p>
          <a:p>
            <a:r>
              <a:rPr lang="fr-FR" u="sng" dirty="0"/>
              <a:t>3</a:t>
            </a:r>
            <a:r>
              <a:rPr lang="fr-FR" u="sng" dirty="0" smtClean="0"/>
              <a:t>.1.1. Création </a:t>
            </a:r>
            <a:r>
              <a:rPr lang="fr-FR" u="sng" dirty="0"/>
              <a:t>d’un nouveau fichier de pièce standard </a:t>
            </a:r>
            <a:r>
              <a:rPr lang="fr-FR" dirty="0"/>
              <a:t>	</a:t>
            </a:r>
            <a:endParaRPr lang="fr-FR" dirty="0" smtClean="0"/>
          </a:p>
          <a:p>
            <a:r>
              <a:rPr lang="fr-FR" dirty="0"/>
              <a:t>	</a:t>
            </a:r>
            <a:r>
              <a:rPr lang="fr-FR" dirty="0" smtClean="0"/>
              <a:t>a) Cliquez </a:t>
            </a:r>
            <a:r>
              <a:rPr lang="fr-FR" dirty="0"/>
              <a:t>sur </a:t>
            </a:r>
            <a:r>
              <a:rPr lang="fr-FR" dirty="0" smtClean="0"/>
              <a:t>Nouveau</a:t>
            </a:r>
          </a:p>
          <a:p>
            <a:r>
              <a:rPr lang="fr-FR" dirty="0"/>
              <a:t>	</a:t>
            </a:r>
            <a:r>
              <a:rPr lang="fr-FR" dirty="0" smtClean="0"/>
              <a:t>b) Choisissez un plan de départ.</a:t>
            </a:r>
          </a:p>
          <a:p>
            <a:r>
              <a:rPr lang="fr-FR" dirty="0"/>
              <a:t>	</a:t>
            </a:r>
            <a:endParaRPr lang="fr-FR" dirty="0" smtClean="0"/>
          </a:p>
          <a:p>
            <a:r>
              <a:rPr lang="fr-FR" u="sng" dirty="0"/>
              <a:t>3</a:t>
            </a:r>
            <a:r>
              <a:rPr lang="fr-FR" u="sng" dirty="0" smtClean="0"/>
              <a:t>.1.2. Dans l’esquisse</a:t>
            </a:r>
          </a:p>
          <a:p>
            <a:r>
              <a:rPr lang="fr-FR" dirty="0"/>
              <a:t>	</a:t>
            </a:r>
            <a:r>
              <a:rPr lang="fr-FR" dirty="0" smtClean="0"/>
              <a:t>a) Commencez par dessiner la demie vue de 	dessus.</a:t>
            </a:r>
          </a:p>
          <a:p>
            <a:r>
              <a:rPr lang="fr-FR" dirty="0"/>
              <a:t>	</a:t>
            </a:r>
            <a:r>
              <a:rPr lang="fr-FR" dirty="0" smtClean="0"/>
              <a:t>b) Tracez le trait d’axe</a:t>
            </a:r>
          </a:p>
          <a:p>
            <a:r>
              <a:rPr lang="fr-FR" dirty="0"/>
              <a:t>	</a:t>
            </a:r>
            <a:r>
              <a:rPr lang="fr-FR" dirty="0" smtClean="0"/>
              <a:t>c) Cotez votre esquisse</a:t>
            </a:r>
          </a:p>
          <a:p>
            <a:r>
              <a:rPr lang="fr-FR" dirty="0" smtClean="0"/>
              <a:t>	d) Validez l’esquisse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b="1" dirty="0" smtClean="0">
                <a:solidFill>
                  <a:srgbClr val="FF0000"/>
                </a:solidFill>
              </a:rPr>
              <a:t>			Suite </a:t>
            </a:r>
            <a:r>
              <a:rPr lang="fr-FR" b="1" dirty="0">
                <a:solidFill>
                  <a:srgbClr val="FF0000"/>
                </a:solidFill>
              </a:rPr>
              <a:t>page suivante</a:t>
            </a:r>
            <a:endParaRPr lang="fr-FR" dirty="0"/>
          </a:p>
          <a:p>
            <a:r>
              <a:rPr lang="fr-FR" dirty="0" smtClean="0"/>
              <a:t>			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466" y="3974959"/>
            <a:ext cx="315833" cy="486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6" y="1043014"/>
            <a:ext cx="3211894" cy="361524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0" t="62844" r="47512" b="19555"/>
          <a:stretch/>
        </p:blipFill>
        <p:spPr>
          <a:xfrm>
            <a:off x="4037162" y="3174338"/>
            <a:ext cx="595222" cy="540981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72" t="21329" r="8900" b="42248"/>
          <a:stretch/>
        </p:blipFill>
        <p:spPr bwMode="auto">
          <a:xfrm>
            <a:off x="6828161" y="3444828"/>
            <a:ext cx="487149" cy="530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914" y="1172088"/>
            <a:ext cx="5905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7052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CONCEPTION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3875314" y="1136504"/>
            <a:ext cx="511628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/>
              <a:t>3</a:t>
            </a:r>
            <a:r>
              <a:rPr lang="fr-FR" b="1" i="1" dirty="0" smtClean="0"/>
              <a:t>° Réalisation par REVOLUTION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u="sng" dirty="0" smtClean="0"/>
              <a:t>3.1. Appui</a:t>
            </a:r>
          </a:p>
          <a:p>
            <a:endParaRPr lang="fr-FR" u="sng" dirty="0"/>
          </a:p>
          <a:p>
            <a:r>
              <a:rPr lang="fr-FR" u="sng" dirty="0" smtClean="0"/>
              <a:t>3.1.3. Révolution</a:t>
            </a:r>
          </a:p>
          <a:p>
            <a:r>
              <a:rPr lang="fr-FR" dirty="0"/>
              <a:t>	</a:t>
            </a:r>
            <a:r>
              <a:rPr lang="fr-FR" dirty="0" smtClean="0"/>
              <a:t>a) Si, </a:t>
            </a:r>
            <a:r>
              <a:rPr lang="fr-FR" dirty="0" err="1" smtClean="0"/>
              <a:t>Inventor</a:t>
            </a:r>
            <a:r>
              <a:rPr lang="fr-FR" dirty="0" smtClean="0"/>
              <a:t> ne réalise pas la pièce, c’est que votre contour n’est pas correct. Retournez sur l’esquisse et modifiez.</a:t>
            </a:r>
          </a:p>
          <a:p>
            <a:endParaRPr lang="fr-FR" dirty="0"/>
          </a:p>
          <a:p>
            <a:r>
              <a:rPr lang="fr-FR" dirty="0" smtClean="0"/>
              <a:t>3.1.4. </a:t>
            </a:r>
            <a:r>
              <a:rPr lang="fr-FR" dirty="0"/>
              <a:t>Sauvegardez votre pièce sous:</a:t>
            </a:r>
          </a:p>
          <a:p>
            <a:r>
              <a:rPr lang="fr-FR" dirty="0"/>
              <a:t>			</a:t>
            </a:r>
          </a:p>
          <a:p>
            <a:r>
              <a:rPr lang="fr-FR" u="sng" dirty="0" smtClean="0">
                <a:solidFill>
                  <a:srgbClr val="FF0000"/>
                </a:solidFill>
              </a:rPr>
              <a:t>Appui</a:t>
            </a:r>
            <a:r>
              <a:rPr lang="fr-FR" b="1" dirty="0" smtClean="0">
                <a:solidFill>
                  <a:srgbClr val="FF0000"/>
                </a:solidFill>
              </a:rPr>
              <a:t>****.</a:t>
            </a:r>
            <a:r>
              <a:rPr lang="fr-FR" b="1" dirty="0" err="1">
                <a:solidFill>
                  <a:srgbClr val="FF0000"/>
                </a:solidFill>
              </a:rPr>
              <a:t>ipt</a:t>
            </a:r>
            <a:r>
              <a:rPr lang="fr-FR" b="1" dirty="0">
                <a:solidFill>
                  <a:srgbClr val="FF0000"/>
                </a:solidFill>
              </a:rPr>
              <a:t> 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r>
              <a:rPr lang="fr-FR" b="1" dirty="0">
                <a:solidFill>
                  <a:srgbClr val="FF0000"/>
                </a:solidFill>
              </a:rPr>
              <a:t>(avec **** à remplacer par votre Nom)</a:t>
            </a:r>
          </a:p>
          <a:p>
            <a:endParaRPr lang="fr-FR" dirty="0" smtClean="0"/>
          </a:p>
          <a:p>
            <a:r>
              <a:rPr lang="fr-FR" dirty="0"/>
              <a:t>	</a:t>
            </a:r>
          </a:p>
          <a:p>
            <a:r>
              <a:rPr lang="fr-FR" dirty="0" smtClean="0"/>
              <a:t>			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6" y="1043014"/>
            <a:ext cx="3211894" cy="3615249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673" y="1207070"/>
            <a:ext cx="5905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5310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CONCEPTION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4513592" y="1222768"/>
            <a:ext cx="4561397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/>
              <a:t>3</a:t>
            </a:r>
            <a:r>
              <a:rPr lang="fr-FR" b="1" i="1" dirty="0" smtClean="0"/>
              <a:t>° Réalisation par REVOLUTION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u="sng" dirty="0" smtClean="0"/>
              <a:t>3.2. Tige</a:t>
            </a:r>
          </a:p>
          <a:p>
            <a:endParaRPr lang="fr-FR" u="sng" dirty="0"/>
          </a:p>
          <a:p>
            <a:r>
              <a:rPr lang="fr-FR" u="sng" dirty="0" smtClean="0"/>
              <a:t>3.2.1. Création </a:t>
            </a:r>
            <a:r>
              <a:rPr lang="fr-FR" u="sng" dirty="0"/>
              <a:t>d’un nouveau fichier de pièce standard </a:t>
            </a:r>
            <a:r>
              <a:rPr lang="fr-FR" dirty="0"/>
              <a:t>	</a:t>
            </a:r>
            <a:endParaRPr lang="fr-FR" dirty="0" smtClean="0"/>
          </a:p>
          <a:p>
            <a:r>
              <a:rPr lang="fr-FR" dirty="0"/>
              <a:t>	</a:t>
            </a:r>
            <a:r>
              <a:rPr lang="fr-FR" dirty="0" smtClean="0"/>
              <a:t>a) Cliquez </a:t>
            </a:r>
            <a:r>
              <a:rPr lang="fr-FR" dirty="0"/>
              <a:t>sur </a:t>
            </a:r>
            <a:r>
              <a:rPr lang="fr-FR" dirty="0" smtClean="0"/>
              <a:t>Nouveau</a:t>
            </a:r>
          </a:p>
          <a:p>
            <a:r>
              <a:rPr lang="fr-FR" dirty="0"/>
              <a:t>	</a:t>
            </a:r>
            <a:r>
              <a:rPr lang="fr-FR" dirty="0" smtClean="0"/>
              <a:t>b) Choisissez un plan de départ.</a:t>
            </a:r>
          </a:p>
          <a:p>
            <a:r>
              <a:rPr lang="fr-FR" dirty="0"/>
              <a:t>	</a:t>
            </a:r>
            <a:endParaRPr lang="fr-FR" dirty="0" smtClean="0"/>
          </a:p>
          <a:p>
            <a:r>
              <a:rPr lang="fr-FR" u="sng" dirty="0" smtClean="0"/>
              <a:t>3.2.2. Dans l’esquisse</a:t>
            </a:r>
          </a:p>
          <a:p>
            <a:r>
              <a:rPr lang="fr-FR" dirty="0"/>
              <a:t>	</a:t>
            </a:r>
            <a:r>
              <a:rPr lang="fr-FR" dirty="0" smtClean="0"/>
              <a:t>a) Commencez par dessiner la demie vue 	de face.</a:t>
            </a:r>
          </a:p>
          <a:p>
            <a:r>
              <a:rPr lang="fr-FR" dirty="0"/>
              <a:t>	</a:t>
            </a:r>
            <a:r>
              <a:rPr lang="fr-FR" dirty="0" smtClean="0"/>
              <a:t>b) Tracez le trait d’axe</a:t>
            </a:r>
          </a:p>
          <a:p>
            <a:r>
              <a:rPr lang="fr-FR" dirty="0"/>
              <a:t>	</a:t>
            </a:r>
            <a:r>
              <a:rPr lang="fr-FR" dirty="0" smtClean="0"/>
              <a:t>c) Cotez votre esquisse</a:t>
            </a:r>
          </a:p>
          <a:p>
            <a:r>
              <a:rPr lang="fr-FR" dirty="0" smtClean="0"/>
              <a:t>	d) Validez l’esquisse</a:t>
            </a:r>
          </a:p>
          <a:p>
            <a:endParaRPr lang="fr-FR" dirty="0" smtClean="0"/>
          </a:p>
          <a:p>
            <a:endParaRPr lang="fr-FR" b="1" dirty="0" smtClean="0">
              <a:solidFill>
                <a:srgbClr val="FF0000"/>
              </a:solidFill>
            </a:endParaRPr>
          </a:p>
          <a:p>
            <a:r>
              <a:rPr lang="fr-FR" b="1" dirty="0" smtClean="0">
                <a:solidFill>
                  <a:srgbClr val="FF0000"/>
                </a:solidFill>
              </a:rPr>
              <a:t>		Suite </a:t>
            </a:r>
            <a:r>
              <a:rPr lang="fr-FR" b="1" dirty="0">
                <a:solidFill>
                  <a:srgbClr val="FF0000"/>
                </a:solidFill>
              </a:rPr>
              <a:t>page suivante</a:t>
            </a:r>
            <a:endParaRPr lang="fr-FR" dirty="0"/>
          </a:p>
          <a:p>
            <a:r>
              <a:rPr lang="fr-FR" dirty="0" smtClean="0"/>
              <a:t>			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956" y="4285510"/>
            <a:ext cx="315833" cy="486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72" t="21329" r="8900" b="42248"/>
          <a:stretch/>
        </p:blipFill>
        <p:spPr bwMode="auto">
          <a:xfrm>
            <a:off x="7499214" y="3667298"/>
            <a:ext cx="487149" cy="530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60" y="1690490"/>
            <a:ext cx="4277816" cy="3036486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214" y="1222768"/>
            <a:ext cx="5905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675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CONCEPTION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3875314" y="1136504"/>
            <a:ext cx="51162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/>
              <a:t>3</a:t>
            </a:r>
            <a:r>
              <a:rPr lang="fr-FR" b="1" i="1" dirty="0" smtClean="0"/>
              <a:t>° Réalisation par REVOLUTION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u="sng" dirty="0"/>
              <a:t>3.2. </a:t>
            </a:r>
            <a:r>
              <a:rPr lang="fr-FR" u="sng" dirty="0" smtClean="0"/>
              <a:t>Tige</a:t>
            </a:r>
            <a:endParaRPr lang="fr-FR" u="sng" dirty="0"/>
          </a:p>
          <a:p>
            <a:endParaRPr lang="fr-FR" u="sng" dirty="0"/>
          </a:p>
          <a:p>
            <a:r>
              <a:rPr lang="fr-FR" u="sng" dirty="0" smtClean="0"/>
              <a:t>3.1.3. Révolution</a:t>
            </a:r>
          </a:p>
          <a:p>
            <a:r>
              <a:rPr lang="fr-FR" dirty="0" smtClean="0"/>
              <a:t>Si, </a:t>
            </a:r>
            <a:r>
              <a:rPr lang="fr-FR" dirty="0" err="1" smtClean="0"/>
              <a:t>Inventor</a:t>
            </a:r>
            <a:r>
              <a:rPr lang="fr-FR" dirty="0" smtClean="0"/>
              <a:t> ne réalise pas la pièce, c’est que votre contour n’est pas correct. Retournez sur l’esquisse et modifiez.</a:t>
            </a:r>
          </a:p>
          <a:p>
            <a:endParaRPr lang="fr-FR" dirty="0"/>
          </a:p>
          <a:p>
            <a:r>
              <a:rPr lang="fr-FR" dirty="0" smtClean="0"/>
              <a:t>3.1.4. Réalisez les filetages M6 et M3 avec la fonction « Filetage », en répondant aux questions du menu, </a:t>
            </a:r>
          </a:p>
          <a:p>
            <a:endParaRPr lang="fr-FR" dirty="0"/>
          </a:p>
          <a:p>
            <a:r>
              <a:rPr lang="fr-FR" dirty="0" smtClean="0"/>
              <a:t>3.1.5. Réalisez le perçage </a:t>
            </a:r>
            <a:r>
              <a:rPr lang="fr-FR" dirty="0" smtClean="0">
                <a:latin typeface="Symbol" panose="05050102010706020507" pitchFamily="18" charset="2"/>
              </a:rPr>
              <a:t>f</a:t>
            </a:r>
            <a:r>
              <a:rPr lang="fr-FR" dirty="0" smtClean="0"/>
              <a:t>3 traversant. Placez vous sur un plan d’origine dans l’arbre de construction (ex: </a:t>
            </a:r>
            <a:r>
              <a:rPr lang="fr-FR" dirty="0" err="1" smtClean="0"/>
              <a:t>xy</a:t>
            </a:r>
            <a:r>
              <a:rPr lang="fr-FR" dirty="0" smtClean="0"/>
              <a:t>) et créez une nouvelle esquisse. Tracez un cercle de </a:t>
            </a:r>
            <a:r>
              <a:rPr lang="fr-FR" dirty="0">
                <a:latin typeface="Symbol" panose="05050102010706020507" pitchFamily="18" charset="2"/>
              </a:rPr>
              <a:t>f</a:t>
            </a:r>
            <a:r>
              <a:rPr lang="fr-FR" dirty="0" smtClean="0"/>
              <a:t> 3, puis extrudez le dans les deux direction sur une distance de 10.</a:t>
            </a:r>
          </a:p>
          <a:p>
            <a:endParaRPr lang="fr-FR" dirty="0"/>
          </a:p>
          <a:p>
            <a:r>
              <a:rPr lang="fr-FR" dirty="0" smtClean="0"/>
              <a:t>3.1.6.Sauvegardez </a:t>
            </a:r>
            <a:r>
              <a:rPr lang="fr-FR" dirty="0"/>
              <a:t>votre pièce sous</a:t>
            </a:r>
            <a:r>
              <a:rPr lang="fr-FR" dirty="0" smtClean="0"/>
              <a:t>:</a:t>
            </a:r>
            <a:endParaRPr lang="fr-FR" dirty="0"/>
          </a:p>
          <a:p>
            <a:r>
              <a:rPr lang="fr-FR" dirty="0" smtClean="0">
                <a:solidFill>
                  <a:srgbClr val="FF0000"/>
                </a:solidFill>
              </a:rPr>
              <a:t>				</a:t>
            </a:r>
            <a:r>
              <a:rPr lang="fr-FR" u="sng" dirty="0" smtClean="0">
                <a:solidFill>
                  <a:srgbClr val="FF0000"/>
                </a:solidFill>
              </a:rPr>
              <a:t>Tige</a:t>
            </a:r>
            <a:r>
              <a:rPr lang="fr-FR" b="1" dirty="0" smtClean="0">
                <a:solidFill>
                  <a:srgbClr val="FF0000"/>
                </a:solidFill>
              </a:rPr>
              <a:t>****.</a:t>
            </a:r>
            <a:r>
              <a:rPr lang="fr-FR" b="1" dirty="0" err="1" smtClean="0">
                <a:solidFill>
                  <a:srgbClr val="FF0000"/>
                </a:solidFill>
              </a:rPr>
              <a:t>ipt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517" y="1207069"/>
            <a:ext cx="5905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9" y="1545206"/>
            <a:ext cx="3674853" cy="2608490"/>
          </a:xfrm>
          <a:prstGeom prst="rect">
            <a:avLst/>
          </a:prstGeom>
        </p:spPr>
      </p:pic>
      <p:sp>
        <p:nvSpPr>
          <p:cNvPr id="3" name="Ellipse 2"/>
          <p:cNvSpPr/>
          <p:nvPr/>
        </p:nvSpPr>
        <p:spPr>
          <a:xfrm>
            <a:off x="3493698" y="3337106"/>
            <a:ext cx="276045" cy="355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60384" y="3489506"/>
            <a:ext cx="276045" cy="355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910" y="4153696"/>
            <a:ext cx="40957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8138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CONCEPTION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3875314" y="1136504"/>
            <a:ext cx="511628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/>
              <a:t>3</a:t>
            </a:r>
            <a:r>
              <a:rPr lang="fr-FR" b="1" i="1" dirty="0" smtClean="0"/>
              <a:t>° Réalisation par REVOLUTION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u="sng" dirty="0" smtClean="0"/>
              <a:t>3.3. Axe</a:t>
            </a:r>
          </a:p>
          <a:p>
            <a:endParaRPr lang="fr-FR" u="sng" dirty="0"/>
          </a:p>
          <a:p>
            <a:r>
              <a:rPr lang="fr-FR" u="sng" dirty="0" smtClean="0"/>
              <a:t>3.3.1. Création </a:t>
            </a:r>
            <a:r>
              <a:rPr lang="fr-FR" u="sng" dirty="0"/>
              <a:t>d’un nouveau fichier de pièce standard </a:t>
            </a:r>
            <a:r>
              <a:rPr lang="fr-FR" dirty="0"/>
              <a:t>	</a:t>
            </a:r>
            <a:endParaRPr lang="fr-FR" dirty="0" smtClean="0"/>
          </a:p>
          <a:p>
            <a:r>
              <a:rPr lang="fr-FR" dirty="0"/>
              <a:t>	</a:t>
            </a:r>
            <a:r>
              <a:rPr lang="fr-FR" dirty="0" smtClean="0"/>
              <a:t>a) Cliquez </a:t>
            </a:r>
            <a:r>
              <a:rPr lang="fr-FR" dirty="0"/>
              <a:t>sur </a:t>
            </a:r>
            <a:r>
              <a:rPr lang="fr-FR" dirty="0" smtClean="0"/>
              <a:t>Nouveau</a:t>
            </a:r>
          </a:p>
          <a:p>
            <a:r>
              <a:rPr lang="fr-FR" dirty="0"/>
              <a:t>	</a:t>
            </a:r>
            <a:r>
              <a:rPr lang="fr-FR" dirty="0" smtClean="0"/>
              <a:t>b) Choisissez un plan de départ.</a:t>
            </a:r>
          </a:p>
          <a:p>
            <a:r>
              <a:rPr lang="fr-FR" dirty="0"/>
              <a:t>	</a:t>
            </a:r>
            <a:endParaRPr lang="fr-FR" dirty="0" smtClean="0"/>
          </a:p>
          <a:p>
            <a:r>
              <a:rPr lang="fr-FR" u="sng" dirty="0" smtClean="0"/>
              <a:t>3.3.2. Dans l’esquisse</a:t>
            </a:r>
          </a:p>
          <a:p>
            <a:r>
              <a:rPr lang="fr-FR" dirty="0"/>
              <a:t>	</a:t>
            </a:r>
            <a:r>
              <a:rPr lang="fr-FR" dirty="0" smtClean="0"/>
              <a:t>a) Commencez par dessiner la demie vue de 	face, par exemple le coté droit de la vue jusqu’au 	trait d’axe.</a:t>
            </a:r>
          </a:p>
          <a:p>
            <a:r>
              <a:rPr lang="fr-FR" dirty="0"/>
              <a:t>	</a:t>
            </a:r>
            <a:r>
              <a:rPr lang="fr-FR" dirty="0" smtClean="0"/>
              <a:t>b) Tracez, transformez, le trait d’axe</a:t>
            </a:r>
          </a:p>
          <a:p>
            <a:r>
              <a:rPr lang="fr-FR" dirty="0"/>
              <a:t>	</a:t>
            </a:r>
            <a:r>
              <a:rPr lang="fr-FR" dirty="0" smtClean="0"/>
              <a:t>c) Cotez votre esquisse</a:t>
            </a:r>
          </a:p>
          <a:p>
            <a:r>
              <a:rPr lang="fr-FR" dirty="0" smtClean="0"/>
              <a:t>	d) Validez l’esquisse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b="1" dirty="0" smtClean="0">
                <a:solidFill>
                  <a:srgbClr val="FF0000"/>
                </a:solidFill>
              </a:rPr>
              <a:t>			Suite </a:t>
            </a:r>
            <a:r>
              <a:rPr lang="fr-FR" b="1" dirty="0">
                <a:solidFill>
                  <a:srgbClr val="FF0000"/>
                </a:solidFill>
              </a:rPr>
              <a:t>page suivante</a:t>
            </a:r>
            <a:endParaRPr lang="fr-FR" dirty="0"/>
          </a:p>
          <a:p>
            <a:r>
              <a:rPr lang="fr-FR" dirty="0" smtClean="0"/>
              <a:t>			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466" y="3974959"/>
            <a:ext cx="315833" cy="486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72" t="21329" r="8900" b="42248"/>
          <a:stretch/>
        </p:blipFill>
        <p:spPr bwMode="auto">
          <a:xfrm>
            <a:off x="7922875" y="3591666"/>
            <a:ext cx="487149" cy="530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914" y="1172088"/>
            <a:ext cx="5905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31" y="1068542"/>
            <a:ext cx="3466877" cy="394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387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CONCEPTION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3875314" y="1136504"/>
            <a:ext cx="51162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/>
              <a:t>3</a:t>
            </a:r>
            <a:r>
              <a:rPr lang="fr-FR" b="1" i="1" dirty="0" smtClean="0"/>
              <a:t>° Réalisation par REVOLUTION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u="sng" dirty="0" smtClean="0"/>
              <a:t>3.3. Axe</a:t>
            </a:r>
          </a:p>
          <a:p>
            <a:endParaRPr lang="fr-FR" u="sng" dirty="0"/>
          </a:p>
          <a:p>
            <a:r>
              <a:rPr lang="fr-FR" u="sng" dirty="0" smtClean="0"/>
              <a:t>3.3.3. Révolution</a:t>
            </a:r>
          </a:p>
          <a:p>
            <a:r>
              <a:rPr lang="fr-FR" dirty="0"/>
              <a:t>	</a:t>
            </a:r>
            <a:r>
              <a:rPr lang="fr-FR" dirty="0" smtClean="0"/>
              <a:t>a) Si, </a:t>
            </a:r>
            <a:r>
              <a:rPr lang="fr-FR" dirty="0" err="1" smtClean="0"/>
              <a:t>Inventor</a:t>
            </a:r>
            <a:r>
              <a:rPr lang="fr-FR" dirty="0" smtClean="0"/>
              <a:t> ne réalise pas la pièce, c’est que votre contour n’est pas correct. Retournez sur l’esquisse et modifiez.</a:t>
            </a:r>
          </a:p>
          <a:p>
            <a:endParaRPr lang="fr-FR" dirty="0"/>
          </a:p>
          <a:p>
            <a:r>
              <a:rPr lang="fr-FR" dirty="0" smtClean="0"/>
              <a:t>3.3.4</a:t>
            </a:r>
            <a:r>
              <a:rPr lang="fr-FR" dirty="0"/>
              <a:t>. Réalisez </a:t>
            </a:r>
            <a:r>
              <a:rPr lang="fr-FR" dirty="0" smtClean="0"/>
              <a:t>le filetage M10 avec </a:t>
            </a:r>
            <a:r>
              <a:rPr lang="fr-FR" dirty="0"/>
              <a:t>la fonction « Filetage », en répondant aux questions du menu, </a:t>
            </a:r>
          </a:p>
          <a:p>
            <a:endParaRPr lang="fr-FR" dirty="0"/>
          </a:p>
          <a:p>
            <a:r>
              <a:rPr lang="fr-FR" dirty="0" smtClean="0"/>
              <a:t>3.3.5</a:t>
            </a:r>
            <a:r>
              <a:rPr lang="fr-FR" dirty="0"/>
              <a:t>. Réalisez le perçage </a:t>
            </a:r>
            <a:r>
              <a:rPr lang="fr-FR" dirty="0" smtClean="0">
                <a:latin typeface="Symbol" panose="05050102010706020507" pitchFamily="18" charset="2"/>
              </a:rPr>
              <a:t>f</a:t>
            </a:r>
            <a:r>
              <a:rPr lang="fr-FR" dirty="0" smtClean="0"/>
              <a:t>8,2 </a:t>
            </a:r>
            <a:r>
              <a:rPr lang="fr-FR" dirty="0"/>
              <a:t>traversant. Placez vous sur un plan d’origine dans l’arbre de construction (ex: </a:t>
            </a:r>
            <a:r>
              <a:rPr lang="fr-FR" dirty="0" err="1"/>
              <a:t>xy</a:t>
            </a:r>
            <a:r>
              <a:rPr lang="fr-FR" dirty="0"/>
              <a:t>) et créez une nouvelle esquisse. Tracez un cercle de </a:t>
            </a:r>
            <a:r>
              <a:rPr lang="fr-FR" dirty="0" smtClean="0">
                <a:latin typeface="Symbol" panose="05050102010706020507" pitchFamily="18" charset="2"/>
              </a:rPr>
              <a:t>f</a:t>
            </a:r>
            <a:r>
              <a:rPr lang="fr-FR" dirty="0" smtClean="0"/>
              <a:t>8,2, </a:t>
            </a:r>
            <a:r>
              <a:rPr lang="fr-FR" dirty="0"/>
              <a:t>puis extrudez le dans les deux direction sur une distance de </a:t>
            </a:r>
            <a:r>
              <a:rPr lang="fr-FR" dirty="0" smtClean="0"/>
              <a:t>20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 smtClean="0"/>
              <a:t>3.3.6.Sauvegardez </a:t>
            </a:r>
            <a:r>
              <a:rPr lang="fr-FR" dirty="0"/>
              <a:t>votre pièce sous</a:t>
            </a:r>
            <a:r>
              <a:rPr lang="fr-FR" dirty="0" smtClean="0"/>
              <a:t>:	</a:t>
            </a:r>
            <a:r>
              <a:rPr lang="fr-FR" u="sng" dirty="0" smtClean="0">
                <a:solidFill>
                  <a:srgbClr val="FF0000"/>
                </a:solidFill>
              </a:rPr>
              <a:t>Axe</a:t>
            </a:r>
            <a:r>
              <a:rPr lang="fr-FR" b="1" dirty="0" smtClean="0">
                <a:solidFill>
                  <a:srgbClr val="FF0000"/>
                </a:solidFill>
              </a:rPr>
              <a:t>****.</a:t>
            </a:r>
            <a:r>
              <a:rPr lang="fr-FR" b="1" dirty="0" err="1" smtClean="0">
                <a:solidFill>
                  <a:srgbClr val="FF0000"/>
                </a:solidFill>
              </a:rPr>
              <a:t>ipt</a:t>
            </a:r>
            <a:r>
              <a:rPr lang="fr-FR" dirty="0" smtClean="0"/>
              <a:t>	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673" y="1207070"/>
            <a:ext cx="5905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472"/>
            <a:ext cx="3466877" cy="3943971"/>
          </a:xfrm>
          <a:prstGeom prst="rect">
            <a:avLst/>
          </a:prstGeom>
        </p:spPr>
      </p:pic>
      <p:sp>
        <p:nvSpPr>
          <p:cNvPr id="3" name="Ellipse 2"/>
          <p:cNvSpPr/>
          <p:nvPr/>
        </p:nvSpPr>
        <p:spPr>
          <a:xfrm>
            <a:off x="774236" y="1608543"/>
            <a:ext cx="674120" cy="3537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avec flèche 8"/>
          <p:cNvCxnSpPr/>
          <p:nvPr/>
        </p:nvCxnSpPr>
        <p:spPr>
          <a:xfrm flipH="1" flipV="1">
            <a:off x="1448356" y="1883345"/>
            <a:ext cx="2482897" cy="13671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712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CONCEPTION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3875314" y="1136504"/>
            <a:ext cx="5116286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/>
              <a:t>3</a:t>
            </a:r>
            <a:r>
              <a:rPr lang="fr-FR" b="1" i="1" dirty="0" smtClean="0"/>
              <a:t>° Réalisation par REVOLUTION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u="sng" dirty="0" smtClean="0"/>
              <a:t>3.4. Poignée</a:t>
            </a:r>
          </a:p>
          <a:p>
            <a:endParaRPr lang="fr-FR" u="sng" dirty="0"/>
          </a:p>
          <a:p>
            <a:r>
              <a:rPr lang="fr-FR" u="sng" dirty="0" smtClean="0"/>
              <a:t>3.3.1. Création </a:t>
            </a:r>
            <a:r>
              <a:rPr lang="fr-FR" u="sng" dirty="0"/>
              <a:t>d’un nouveau fichier de pièce standard </a:t>
            </a:r>
            <a:r>
              <a:rPr lang="fr-FR" dirty="0"/>
              <a:t>	</a:t>
            </a:r>
            <a:endParaRPr lang="fr-FR" dirty="0" smtClean="0"/>
          </a:p>
          <a:p>
            <a:r>
              <a:rPr lang="fr-FR" dirty="0"/>
              <a:t>	</a:t>
            </a:r>
            <a:r>
              <a:rPr lang="fr-FR" dirty="0" smtClean="0"/>
              <a:t>a) Cliquez </a:t>
            </a:r>
            <a:r>
              <a:rPr lang="fr-FR" dirty="0"/>
              <a:t>sur </a:t>
            </a:r>
            <a:r>
              <a:rPr lang="fr-FR" dirty="0" smtClean="0"/>
              <a:t>Nouveau</a:t>
            </a:r>
          </a:p>
          <a:p>
            <a:r>
              <a:rPr lang="fr-FR" dirty="0"/>
              <a:t>	</a:t>
            </a:r>
            <a:r>
              <a:rPr lang="fr-FR" dirty="0" smtClean="0"/>
              <a:t>b) Choisissez un plan de départ.</a:t>
            </a:r>
          </a:p>
          <a:p>
            <a:r>
              <a:rPr lang="fr-FR" dirty="0"/>
              <a:t>	</a:t>
            </a:r>
            <a:endParaRPr lang="fr-FR" dirty="0" smtClean="0"/>
          </a:p>
          <a:p>
            <a:r>
              <a:rPr lang="fr-FR" u="sng" dirty="0" smtClean="0"/>
              <a:t>3.3.2. Dans l’esquisse</a:t>
            </a:r>
          </a:p>
          <a:p>
            <a:r>
              <a:rPr lang="fr-FR" dirty="0"/>
              <a:t>	</a:t>
            </a:r>
            <a:r>
              <a:rPr lang="fr-FR" dirty="0" smtClean="0"/>
              <a:t>a) Commencez par dessiner la demie vue de 	face (Coupe AA), par exemple le coté droit de la vue jusqu’au trait d’axe sans le perçage taraudage, ni le chanfrein de 1 à 45°.</a:t>
            </a:r>
          </a:p>
          <a:p>
            <a:r>
              <a:rPr lang="fr-FR" dirty="0"/>
              <a:t>	</a:t>
            </a:r>
            <a:r>
              <a:rPr lang="fr-FR" dirty="0" smtClean="0"/>
              <a:t>b) Tracez, transformez, le trait d’axe</a:t>
            </a:r>
          </a:p>
          <a:p>
            <a:r>
              <a:rPr lang="fr-FR" dirty="0"/>
              <a:t>	</a:t>
            </a:r>
            <a:r>
              <a:rPr lang="fr-FR" dirty="0" smtClean="0"/>
              <a:t>c) Cotez votre esquisse</a:t>
            </a:r>
          </a:p>
          <a:p>
            <a:r>
              <a:rPr lang="fr-FR" dirty="0" smtClean="0"/>
              <a:t>	d) Validez l’esquisse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b="1" dirty="0" smtClean="0">
                <a:solidFill>
                  <a:srgbClr val="FF0000"/>
                </a:solidFill>
              </a:rPr>
              <a:t>			Suite </a:t>
            </a:r>
            <a:r>
              <a:rPr lang="fr-FR" b="1" dirty="0">
                <a:solidFill>
                  <a:srgbClr val="FF0000"/>
                </a:solidFill>
              </a:rPr>
              <a:t>page suivante</a:t>
            </a:r>
            <a:endParaRPr lang="fr-FR" dirty="0"/>
          </a:p>
          <a:p>
            <a:r>
              <a:rPr lang="fr-FR" dirty="0" smtClean="0"/>
              <a:t>			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466" y="3974959"/>
            <a:ext cx="315833" cy="486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72" t="21329" r="8900" b="42248"/>
          <a:stretch/>
        </p:blipFill>
        <p:spPr bwMode="auto">
          <a:xfrm>
            <a:off x="7922875" y="3591666"/>
            <a:ext cx="487149" cy="530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914" y="1172088"/>
            <a:ext cx="5905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11" y="1136503"/>
            <a:ext cx="3245335" cy="397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459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CONCEPTION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3875314" y="1136504"/>
            <a:ext cx="511628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/>
              <a:t>3</a:t>
            </a:r>
            <a:r>
              <a:rPr lang="fr-FR" b="1" i="1" dirty="0" smtClean="0"/>
              <a:t>° Réalisation par REVOLUTION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u="sng" dirty="0" smtClean="0"/>
              <a:t>3.4. Poignée</a:t>
            </a:r>
          </a:p>
          <a:p>
            <a:endParaRPr lang="fr-FR" u="sng" dirty="0"/>
          </a:p>
          <a:p>
            <a:r>
              <a:rPr lang="fr-FR" u="sng" dirty="0" smtClean="0"/>
              <a:t>3.4.3. Révolution</a:t>
            </a:r>
          </a:p>
          <a:p>
            <a:r>
              <a:rPr lang="fr-FR" dirty="0"/>
              <a:t>	</a:t>
            </a:r>
            <a:r>
              <a:rPr lang="fr-FR" dirty="0" smtClean="0"/>
              <a:t>a) Si, </a:t>
            </a:r>
            <a:r>
              <a:rPr lang="fr-FR" dirty="0" err="1" smtClean="0"/>
              <a:t>Inventor</a:t>
            </a:r>
            <a:r>
              <a:rPr lang="fr-FR" dirty="0" smtClean="0"/>
              <a:t> ne réalise pas la pièce, c’est que votre contour n’est pas correct. Retournez sur l’esquisse et modifiez.</a:t>
            </a:r>
          </a:p>
          <a:p>
            <a:endParaRPr lang="fr-FR" dirty="0"/>
          </a:p>
          <a:p>
            <a:r>
              <a:rPr lang="fr-FR" dirty="0" smtClean="0"/>
              <a:t>3.4.4</a:t>
            </a:r>
            <a:r>
              <a:rPr lang="fr-FR" dirty="0"/>
              <a:t>. Réalisez </a:t>
            </a:r>
            <a:r>
              <a:rPr lang="fr-FR" dirty="0" smtClean="0"/>
              <a:t>le chanfrein avec </a:t>
            </a:r>
            <a:r>
              <a:rPr lang="fr-FR" dirty="0"/>
              <a:t>la fonction « </a:t>
            </a:r>
            <a:r>
              <a:rPr lang="fr-FR" dirty="0" smtClean="0"/>
              <a:t>chanfrein</a:t>
            </a:r>
            <a:r>
              <a:rPr lang="fr-FR" dirty="0"/>
              <a:t> », en répondant aux questions du menu, </a:t>
            </a:r>
          </a:p>
          <a:p>
            <a:endParaRPr lang="fr-FR" dirty="0"/>
          </a:p>
          <a:p>
            <a:r>
              <a:rPr lang="fr-FR" dirty="0" smtClean="0"/>
              <a:t>3.4.5</a:t>
            </a:r>
            <a:r>
              <a:rPr lang="fr-FR" dirty="0"/>
              <a:t>. Réalisez le </a:t>
            </a:r>
            <a:r>
              <a:rPr lang="fr-FR" dirty="0" smtClean="0"/>
              <a:t>perçage taraudage M8. </a:t>
            </a:r>
            <a:r>
              <a:rPr lang="fr-FR" dirty="0"/>
              <a:t>avec la fonction « Perçage » 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b="1" dirty="0" smtClean="0">
                <a:solidFill>
                  <a:srgbClr val="FF0000"/>
                </a:solidFill>
              </a:rPr>
              <a:t>			Suite </a:t>
            </a:r>
            <a:r>
              <a:rPr lang="fr-FR" b="1" dirty="0">
                <a:solidFill>
                  <a:srgbClr val="FF0000"/>
                </a:solidFill>
              </a:rPr>
              <a:t>page </a:t>
            </a:r>
            <a:r>
              <a:rPr lang="fr-FR" b="1" dirty="0" smtClean="0">
                <a:solidFill>
                  <a:srgbClr val="FF0000"/>
                </a:solidFill>
              </a:rPr>
              <a:t>suivante</a:t>
            </a:r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673" y="1207070"/>
            <a:ext cx="5905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necteur droit avec flèche 8"/>
          <p:cNvCxnSpPr/>
          <p:nvPr/>
        </p:nvCxnSpPr>
        <p:spPr>
          <a:xfrm flipH="1">
            <a:off x="2756550" y="3337226"/>
            <a:ext cx="1118764" cy="1215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8" y="931747"/>
            <a:ext cx="3245335" cy="3974791"/>
          </a:xfrm>
          <a:prstGeom prst="rect">
            <a:avLst/>
          </a:prstGeom>
        </p:spPr>
      </p:pic>
      <p:sp>
        <p:nvSpPr>
          <p:cNvPr id="3" name="Ellipse 2"/>
          <p:cNvSpPr/>
          <p:nvPr/>
        </p:nvSpPr>
        <p:spPr>
          <a:xfrm>
            <a:off x="2162522" y="4552792"/>
            <a:ext cx="674120" cy="3537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993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CONCEPTION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3875314" y="1136504"/>
            <a:ext cx="51162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/>
              <a:t>3</a:t>
            </a:r>
            <a:r>
              <a:rPr lang="fr-FR" b="1" i="1" dirty="0" smtClean="0"/>
              <a:t>° Réalisation par REVOLUTION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u="sng" dirty="0" smtClean="0"/>
              <a:t>3.4. Poignée</a:t>
            </a:r>
          </a:p>
          <a:p>
            <a:endParaRPr lang="fr-FR" u="sng" dirty="0"/>
          </a:p>
          <a:p>
            <a:r>
              <a:rPr lang="fr-FR" u="sng" dirty="0" smtClean="0"/>
              <a:t>3.4.6. Réalisez les ailettes de la poignée</a:t>
            </a:r>
            <a:r>
              <a:rPr lang="fr-FR" dirty="0" smtClean="0"/>
              <a:t>.</a:t>
            </a:r>
          </a:p>
          <a:p>
            <a:r>
              <a:rPr lang="fr-FR" dirty="0" smtClean="0"/>
              <a:t>	a) placez vous sur le cercle de </a:t>
            </a:r>
            <a:r>
              <a:rPr lang="fr-FR" dirty="0" smtClean="0">
                <a:latin typeface="Symbol" panose="05050102010706020507" pitchFamily="18" charset="2"/>
              </a:rPr>
              <a:t>f</a:t>
            </a:r>
            <a:r>
              <a:rPr lang="fr-FR" dirty="0" smtClean="0"/>
              <a:t> 38 et créez une 	nouvelle esquisse.</a:t>
            </a:r>
          </a:p>
          <a:p>
            <a:r>
              <a:rPr lang="fr-FR" dirty="0"/>
              <a:t>	</a:t>
            </a:r>
            <a:r>
              <a:rPr lang="fr-FR" dirty="0" smtClean="0"/>
              <a:t>b) Tracez un cercle de rayon </a:t>
            </a:r>
            <a:r>
              <a:rPr lang="fr-FR" dirty="0" smtClean="0"/>
              <a:t>18,075 de centre du 	cercle de la pièce.</a:t>
            </a:r>
            <a:endParaRPr lang="fr-FR" dirty="0" smtClean="0"/>
          </a:p>
          <a:p>
            <a:r>
              <a:rPr lang="fr-FR" dirty="0" smtClean="0"/>
              <a:t>	c) Tracez une ligne du centre du cercle 	perpendiculairement vers le haut.</a:t>
            </a:r>
            <a:endParaRPr lang="fr-FR" dirty="0"/>
          </a:p>
          <a:p>
            <a:r>
              <a:rPr lang="fr-FR" b="1" dirty="0" smtClean="0">
                <a:solidFill>
                  <a:srgbClr val="FF0000"/>
                </a:solidFill>
              </a:rPr>
              <a:t>	</a:t>
            </a:r>
            <a:r>
              <a:rPr lang="fr-FR" dirty="0" smtClean="0">
                <a:solidFill>
                  <a:schemeClr val="tx1"/>
                </a:solidFill>
              </a:rPr>
              <a:t>d) Tracez un point à l’intersection du cercle de 	rayon 18,075 et de la ligne.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		</a:t>
            </a:r>
            <a:endParaRPr lang="fr-FR" dirty="0" smtClean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r>
              <a:rPr lang="fr-FR" b="1" dirty="0" smtClean="0">
                <a:solidFill>
                  <a:srgbClr val="FF0000"/>
                </a:solidFill>
              </a:rPr>
              <a:t>			Suite </a:t>
            </a:r>
            <a:r>
              <a:rPr lang="fr-FR" b="1" dirty="0">
                <a:solidFill>
                  <a:srgbClr val="FF0000"/>
                </a:solidFill>
              </a:rPr>
              <a:t>page suivante</a:t>
            </a:r>
          </a:p>
          <a:p>
            <a:endParaRPr lang="fr-FR" dirty="0"/>
          </a:p>
          <a:p>
            <a:r>
              <a:rPr lang="fr-FR" dirty="0" smtClean="0"/>
              <a:t>	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673" y="1207070"/>
            <a:ext cx="5905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3" t="141" r="-2750" b="6111"/>
          <a:stretch/>
        </p:blipFill>
        <p:spPr>
          <a:xfrm>
            <a:off x="117574" y="799935"/>
            <a:ext cx="3726911" cy="442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462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720188" y="248190"/>
            <a:ext cx="4966252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altLang="fr-FR" sz="2800" dirty="0"/>
              <a:t>CONCEPTION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3875314" y="1136504"/>
            <a:ext cx="511628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/>
              <a:t>3</a:t>
            </a:r>
            <a:r>
              <a:rPr lang="fr-FR" b="1" i="1" dirty="0" smtClean="0"/>
              <a:t>° Réalisation par REVOLUTION</a:t>
            </a:r>
            <a:endParaRPr lang="fr-FR" b="1" u="sng" dirty="0"/>
          </a:p>
          <a:p>
            <a:endParaRPr lang="fr-FR" b="1" i="1" u="sng" dirty="0"/>
          </a:p>
          <a:p>
            <a:r>
              <a:rPr lang="fr-FR" u="sng" dirty="0" smtClean="0"/>
              <a:t>3.4. Poignée</a:t>
            </a:r>
          </a:p>
          <a:p>
            <a:endParaRPr lang="fr-FR" u="sng" dirty="0"/>
          </a:p>
          <a:p>
            <a:r>
              <a:rPr lang="fr-FR" u="sng" dirty="0" smtClean="0"/>
              <a:t>3.4.6. Réalisez les ailettes de la poignée</a:t>
            </a:r>
            <a:r>
              <a:rPr lang="fr-FR" dirty="0" smtClean="0"/>
              <a:t>.</a:t>
            </a:r>
          </a:p>
          <a:p>
            <a:r>
              <a:rPr lang="fr-FR" dirty="0" smtClean="0"/>
              <a:t>	</a:t>
            </a:r>
            <a:r>
              <a:rPr lang="fr-FR" dirty="0" smtClean="0">
                <a:solidFill>
                  <a:schemeClr val="tx1"/>
                </a:solidFill>
              </a:rPr>
              <a:t>e) Tracez un cercle de f8</a:t>
            </a:r>
          </a:p>
          <a:p>
            <a:r>
              <a:rPr lang="fr-FR" dirty="0">
                <a:solidFill>
                  <a:schemeClr val="tx1"/>
                </a:solidFill>
              </a:rPr>
              <a:t>	</a:t>
            </a:r>
            <a:r>
              <a:rPr lang="fr-FR" dirty="0" smtClean="0">
                <a:solidFill>
                  <a:schemeClr val="tx1"/>
                </a:solidFill>
              </a:rPr>
              <a:t>f) Tracez des </a:t>
            </a:r>
            <a:r>
              <a:rPr lang="fr-FR" dirty="0" err="1" smtClean="0">
                <a:solidFill>
                  <a:schemeClr val="tx1"/>
                </a:solidFill>
              </a:rPr>
              <a:t>tangantes</a:t>
            </a:r>
            <a:r>
              <a:rPr lang="fr-FR" dirty="0" smtClean="0">
                <a:solidFill>
                  <a:schemeClr val="tx1"/>
                </a:solidFill>
              </a:rPr>
              <a:t> à ce cercle avec un angle 	de 15°.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	g) Fermez votre figure par une ligne.		</a:t>
            </a:r>
            <a:r>
              <a:rPr lang="fr-FR" dirty="0" smtClean="0">
                <a:solidFill>
                  <a:schemeClr val="tx1"/>
                </a:solidFill>
              </a:rPr>
              <a:t>h) Extrudez en vide ce nouveau volume.</a:t>
            </a:r>
          </a:p>
          <a:p>
            <a:r>
              <a:rPr lang="fr-FR" dirty="0">
                <a:solidFill>
                  <a:schemeClr val="tx1"/>
                </a:solidFill>
              </a:rPr>
              <a:t>	</a:t>
            </a:r>
            <a:r>
              <a:rPr lang="fr-FR" dirty="0" smtClean="0">
                <a:solidFill>
                  <a:schemeClr val="tx1"/>
                </a:solidFill>
              </a:rPr>
              <a:t>i) Utilisez la fonction « Réseau circulaire » pour réaliser les 12 encoches.</a:t>
            </a:r>
          </a:p>
          <a:p>
            <a:r>
              <a:rPr lang="fr-FR" dirty="0">
                <a:solidFill>
                  <a:schemeClr val="tx1"/>
                </a:solidFill>
              </a:rPr>
              <a:t>	</a:t>
            </a:r>
            <a:r>
              <a:rPr lang="fr-FR" dirty="0" smtClean="0">
                <a:solidFill>
                  <a:schemeClr val="tx1"/>
                </a:solidFill>
              </a:rPr>
              <a:t>j) Arrondissez les ailettes avec la fonction « congé » et une valeur de rayon égal à 0,93. </a:t>
            </a:r>
            <a:endParaRPr lang="fr-FR" dirty="0">
              <a:solidFill>
                <a:schemeClr val="tx1"/>
              </a:solidFill>
            </a:endParaRPr>
          </a:p>
          <a:p>
            <a:endParaRPr lang="fr-FR" dirty="0"/>
          </a:p>
          <a:p>
            <a:r>
              <a:rPr lang="fr-FR" dirty="0" smtClean="0"/>
              <a:t>3.4.7.Sauvegardez </a:t>
            </a:r>
            <a:r>
              <a:rPr lang="fr-FR" dirty="0"/>
              <a:t>votre pièce sous</a:t>
            </a:r>
            <a:r>
              <a:rPr lang="fr-FR" dirty="0" smtClean="0"/>
              <a:t>:	</a:t>
            </a:r>
            <a:r>
              <a:rPr lang="fr-FR" u="sng" dirty="0" smtClean="0">
                <a:solidFill>
                  <a:srgbClr val="FF0000"/>
                </a:solidFill>
              </a:rPr>
              <a:t>Poignée</a:t>
            </a:r>
            <a:r>
              <a:rPr lang="fr-FR" b="1" dirty="0" smtClean="0">
                <a:solidFill>
                  <a:srgbClr val="FF0000"/>
                </a:solidFill>
              </a:rPr>
              <a:t>****.</a:t>
            </a:r>
            <a:r>
              <a:rPr lang="fr-FR" b="1" dirty="0" err="1" smtClean="0">
                <a:solidFill>
                  <a:srgbClr val="FF0000"/>
                </a:solidFill>
              </a:rPr>
              <a:t>ipt</a:t>
            </a:r>
            <a:r>
              <a:rPr lang="fr-FR" dirty="0" smtClean="0"/>
              <a:t>	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673" y="1207070"/>
            <a:ext cx="5905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" t="952" r="74213" b="78058"/>
          <a:stretch/>
        </p:blipFill>
        <p:spPr>
          <a:xfrm>
            <a:off x="271087" y="954446"/>
            <a:ext cx="1230665" cy="123675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4227"/>
            <a:ext cx="3889729" cy="228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449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1313" indent="-341313">
              <a:spcBef>
                <a:spcPts val="700"/>
              </a:spcBef>
              <a:buClr>
                <a:srgbClr val="FF0000"/>
              </a:buClr>
              <a:buSzPct val="70000"/>
              <a:buFont typeface="Monotype Sort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800" dirty="0"/>
              <a:t>Travail à rendre</a:t>
            </a:r>
            <a:endParaRPr lang="fr-FR" altLang="fr-FR" sz="2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4DEE87-4219-4C9C-9532-0BC67F20FB76}"/>
              </a:ext>
            </a:extLst>
          </p:cNvPr>
          <p:cNvSpPr/>
          <p:nvPr/>
        </p:nvSpPr>
        <p:spPr>
          <a:xfrm>
            <a:off x="5007083" y="1462170"/>
            <a:ext cx="3992910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Recherchez vos différentes pièces provenant de la bibliothèque dans votre dossier ../documents/ </a:t>
            </a:r>
            <a:r>
              <a:rPr lang="fr-FR" dirty="0" err="1"/>
              <a:t>inventor</a:t>
            </a:r>
            <a:r>
              <a:rPr lang="fr-FR" dirty="0"/>
              <a:t>/….. Et les copier dans le même dossier que vos pièces.</a:t>
            </a:r>
          </a:p>
          <a:p>
            <a:endParaRPr lang="fr-FR" dirty="0"/>
          </a:p>
          <a:p>
            <a:r>
              <a:rPr lang="fr-FR" dirty="0"/>
              <a:t>Zippez l’ensemble de vos fichiers pièces et ensemble.</a:t>
            </a:r>
          </a:p>
          <a:p>
            <a:endParaRPr lang="fr-FR" dirty="0"/>
          </a:p>
          <a:p>
            <a:r>
              <a:rPr lang="fr-FR" dirty="0"/>
              <a:t>Sauvegardez ce fichier sous:</a:t>
            </a:r>
          </a:p>
          <a:p>
            <a:r>
              <a:rPr lang="fr-FR" b="1" dirty="0"/>
              <a:t>EC02-TP01****.zip</a:t>
            </a:r>
          </a:p>
          <a:p>
            <a:endParaRPr lang="fr-FR" dirty="0"/>
          </a:p>
          <a:p>
            <a:r>
              <a:rPr lang="fr-FR" dirty="0"/>
              <a:t>Envoyez votre travail à mon adresse mail:</a:t>
            </a:r>
          </a:p>
          <a:p>
            <a:endParaRPr lang="fr-FR" dirty="0"/>
          </a:p>
          <a:p>
            <a:r>
              <a:rPr lang="fr-FR" sz="2400" b="1" dirty="0"/>
              <a:t>Thierry.jost@icam.fr</a:t>
            </a:r>
          </a:p>
        </p:txBody>
      </p:sp>
    </p:spTree>
    <p:extLst>
      <p:ext uri="{BB962C8B-B14F-4D97-AF65-F5344CB8AC3E}">
        <p14:creationId xmlns:p14="http://schemas.microsoft.com/office/powerpoint/2010/main" val="73998837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_ICAM">
  <a:themeElements>
    <a:clrScheme name="ICAM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6C09"/>
      </a:accent1>
      <a:accent2>
        <a:srgbClr val="FFE599"/>
      </a:accent2>
      <a:accent3>
        <a:srgbClr val="0070C0"/>
      </a:accent3>
      <a:accent4>
        <a:srgbClr val="A5A5A5"/>
      </a:accent4>
      <a:accent5>
        <a:srgbClr val="F2F2F2"/>
      </a:accent5>
      <a:accent6>
        <a:srgbClr val="E36C09"/>
      </a:accent6>
      <a:hlink>
        <a:srgbClr val="E36C09"/>
      </a:hlink>
      <a:folHlink>
        <a:srgbClr val="9748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35242</TotalTime>
  <Words>1552</Words>
  <Application>Microsoft Office PowerPoint</Application>
  <PresentationFormat>Affichage à l'écran (16:9)</PresentationFormat>
  <Paragraphs>290</Paragraphs>
  <Slides>19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7" baseType="lpstr">
      <vt:lpstr>Montserrat</vt:lpstr>
      <vt:lpstr>Symbol</vt:lpstr>
      <vt:lpstr>Montserrat Light</vt:lpstr>
      <vt:lpstr>Arial</vt:lpstr>
      <vt:lpstr>Montserrat SemiBold</vt:lpstr>
      <vt:lpstr>Monotype Sorts</vt:lpstr>
      <vt:lpstr>Calibri</vt:lpstr>
      <vt:lpstr>Theme_ICAM</vt:lpstr>
      <vt:lpstr>EC01-TP02 Modeleur 3D Extrusion et Révolution</vt:lpstr>
      <vt:lpstr>CONCEPTION</vt:lpstr>
      <vt:lpstr>CONCEPTION</vt:lpstr>
      <vt:lpstr>CONCEPTION</vt:lpstr>
      <vt:lpstr>CONCEPTION</vt:lpstr>
      <vt:lpstr>CONCEPTION</vt:lpstr>
      <vt:lpstr>CONCEPTION</vt:lpstr>
      <vt:lpstr>CONCEPTION</vt:lpstr>
      <vt:lpstr>CONCEPTION</vt:lpstr>
      <vt:lpstr>CONCEPTION</vt:lpstr>
      <vt:lpstr>CONCEPTION</vt:lpstr>
      <vt:lpstr>CONCEPTION</vt:lpstr>
      <vt:lpstr>CONCEPTION</vt:lpstr>
      <vt:lpstr>CONCEPTION</vt:lpstr>
      <vt:lpstr>CONCEPTION</vt:lpstr>
      <vt:lpstr>CONCEPTION</vt:lpstr>
      <vt:lpstr>CONCEPTION</vt:lpstr>
      <vt:lpstr>CONCEPTION</vt:lpstr>
      <vt:lpstr>Travail à rendre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de Strasbourg-Europe</dc:title>
  <dc:creator>Maite Haegelin</dc:creator>
  <cp:lastModifiedBy>Thierry JOST</cp:lastModifiedBy>
  <cp:revision>97</cp:revision>
  <dcterms:modified xsi:type="dcterms:W3CDTF">2024-12-19T16:37:31Z</dcterms:modified>
</cp:coreProperties>
</file>