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7"/>
  </p:notesMasterIdLst>
  <p:sldIdLst>
    <p:sldId id="282" r:id="rId2"/>
    <p:sldId id="345" r:id="rId3"/>
    <p:sldId id="256" r:id="rId4"/>
    <p:sldId id="346" r:id="rId5"/>
    <p:sldId id="349" r:id="rId6"/>
    <p:sldId id="350" r:id="rId7"/>
    <p:sldId id="351" r:id="rId8"/>
    <p:sldId id="352" r:id="rId9"/>
    <p:sldId id="353" r:id="rId10"/>
    <p:sldId id="354" r:id="rId11"/>
    <p:sldId id="355" r:id="rId12"/>
    <p:sldId id="356" r:id="rId13"/>
    <p:sldId id="357" r:id="rId14"/>
    <p:sldId id="358" r:id="rId15"/>
    <p:sldId id="304" r:id="rId16"/>
  </p:sldIdLst>
  <p:sldSz cx="9144000" cy="5143500" type="screen16x9"/>
  <p:notesSz cx="6858000" cy="9144000"/>
  <p:embeddedFontLst>
    <p:embeddedFont>
      <p:font typeface="Montserrat Light" panose="020B0604020202020204" charset="0"/>
      <p:regular r:id="rId18"/>
      <p:bold r:id="rId19"/>
      <p:italic r:id="rId20"/>
      <p:boldItalic r:id="rId21"/>
    </p:embeddedFont>
    <p:embeddedFont>
      <p:font typeface="Montserrat SemiBold" panose="020B0604020202020204" charset="0"/>
      <p:regular r:id="rId22"/>
      <p:bold r:id="rId23"/>
      <p:italic r:id="rId24"/>
      <p:boldItalic r:id="rId25"/>
    </p:embeddedFont>
    <p:embeddedFont>
      <p:font typeface="Montserrat" panose="020B0604020202020204" charset="0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FA6"/>
    <a:srgbClr val="F9A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6B0D538-599E-4985-9D29-4B6C0FB4059C}">
  <a:tblStyle styleId="{46B0D538-599E-4985-9D29-4B6C0FB4059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F5F4874-5CC9-457A-A816-18083BC798B0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9EFF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9EFF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FD5A757-21FA-41E0-A0FF-58904C18E577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CEC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CEC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64259D6-EF74-43BD-88C7-BBC4A5658D65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BF1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BF1E8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89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34219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4" name="Google Shape;4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4889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6559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3022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8343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2377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15997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7785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21544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65236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65236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65236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65236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5293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572000" y="1597819"/>
            <a:ext cx="38862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572000" y="2895786"/>
            <a:ext cx="38805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14" name="Google Shape;14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" y="-307700"/>
            <a:ext cx="3434260" cy="5451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Titre et contenu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27" name="Google Shape;27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pic>
        <p:nvPicPr>
          <p:cNvPr id="30" name="Google Shape;30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itre">
  <p:cSld name="Chapitr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>
            <a:spLocks noGrp="1"/>
          </p:cNvSpPr>
          <p:nvPr>
            <p:ph type="pic" idx="2"/>
          </p:nvPr>
        </p:nvSpPr>
        <p:spPr>
          <a:xfrm>
            <a:off x="0" y="0"/>
            <a:ext cx="4284600" cy="51327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427984" y="843558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427984" y="1873638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3"/>
          </p:nvPr>
        </p:nvSpPr>
        <p:spPr>
          <a:xfrm>
            <a:off x="7163199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800"/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43" name="Google Shape;43;p6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6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seul">
  <p:cSld name="Texte seul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8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2149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 descr="supports - decli piste-0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600" y="2318201"/>
            <a:ext cx="4613135" cy="103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8" descr="petites-bande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482600" y="1275606"/>
            <a:ext cx="4089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482600" y="2571750"/>
            <a:ext cx="81930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73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2"/>
          </p:nvPr>
        </p:nvSpPr>
        <p:spPr>
          <a:xfrm>
            <a:off x="467544" y="4801791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482600" y="848239"/>
            <a:ext cx="4152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Light"/>
              <a:buNone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63" name="Google Shape;63;p9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4408" y="208712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9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478400" y="1705654"/>
            <a:ext cx="41607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584530" y="4840002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3">
  <p:cSld name="Orange 03">
    <p:bg>
      <p:bgPr>
        <a:solidFill>
          <a:srgbClr val="FEE0BD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0" descr="fond4.jpg"/>
          <p:cNvPicPr preferRelativeResize="0"/>
          <p:nvPr/>
        </p:nvPicPr>
        <p:blipFill rotWithShape="1">
          <a:blip r:embed="rId2">
            <a:alphaModFix/>
          </a:blip>
          <a:srcRect r="32000" b="9559"/>
          <a:stretch/>
        </p:blipFill>
        <p:spPr>
          <a:xfrm>
            <a:off x="0" y="0"/>
            <a:ext cx="5887126" cy="51622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3707904" y="1437624"/>
            <a:ext cx="4834800" cy="18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2">
  <p:cSld name="Orange 02"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0" y="-39900"/>
            <a:ext cx="9214950" cy="51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3923928" y="1815666"/>
            <a:ext cx="4644900" cy="17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s">
  <p:cSld name="Gris">
    <p:bg>
      <p:bgPr>
        <a:solidFill>
          <a:srgbClr val="64646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2" descr="C:\Users\yasho\Desktop\ICAM\PPT\Fond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460" y="9"/>
            <a:ext cx="7268528" cy="514079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uge">
  <p:cSld name="Rouge">
    <p:bg>
      <p:bgPr>
        <a:solidFill>
          <a:srgbClr val="E63313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3" descr="C:\Users\yasho\Desktop\ICAM\PPT\Fond rou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600" y="0"/>
            <a:ext cx="72684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eu">
  <p:cSld name="Bleu"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35680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2">
            <a:alphaModFix/>
          </a:blip>
          <a:srcRect l="1008" b="2798"/>
          <a:stretch/>
        </p:blipFill>
        <p:spPr>
          <a:xfrm>
            <a:off x="-31925" y="-39900"/>
            <a:ext cx="9515172" cy="525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>
            <a:spLocks noGrp="1"/>
          </p:cNvSpPr>
          <p:nvPr>
            <p:ph type="title" idx="2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olet">
  <p:cSld name="Violet">
    <p:bg>
      <p:bgPr>
        <a:solidFill>
          <a:srgbClr val="A5388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 descr="C:\Users\yasho\Desktop\ICAM\PPT\Fond violet.png"/>
          <p:cNvPicPr preferRelativeResize="0"/>
          <p:nvPr/>
        </p:nvPicPr>
        <p:blipFill rotWithShape="1">
          <a:blip r:embed="rId2">
            <a:alphaModFix/>
          </a:blip>
          <a:srcRect b="675"/>
          <a:stretch/>
        </p:blipFill>
        <p:spPr>
          <a:xfrm>
            <a:off x="1815900" y="31375"/>
            <a:ext cx="7328100" cy="51121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Gris">
  <p:cSld name="Light - Gris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 descr="C:\Users\yasho\Desktop\ICAM\PPT\Light -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38229" y="30762"/>
            <a:ext cx="2805765" cy="511272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39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93939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Violet">
  <p:cSld name="Light - Violet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2">
            <a:alphaModFix/>
          </a:blip>
          <a:srcRect l="61082"/>
          <a:stretch/>
        </p:blipFill>
        <p:spPr>
          <a:xfrm>
            <a:off x="6332403" y="17107"/>
            <a:ext cx="2811599" cy="51263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93482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A9348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aune">
  <p:cSld name="Jaune">
    <p:bg>
      <p:bgPr>
        <a:solidFill>
          <a:srgbClr val="FFD953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 descr="C:\Users\yasho\Desktop\ICAM\PPT\Fond Jaune.png"/>
          <p:cNvPicPr preferRelativeResize="0"/>
          <p:nvPr/>
        </p:nvPicPr>
        <p:blipFill rotWithShape="1">
          <a:blip r:embed="rId2">
            <a:alphaModFix/>
          </a:blip>
          <a:srcRect l="5567"/>
          <a:stretch/>
        </p:blipFill>
        <p:spPr>
          <a:xfrm>
            <a:off x="2293965" y="0"/>
            <a:ext cx="68557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Orange">
  <p:cSld name="Light - Orange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23E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FFB2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97" name="Google Shape;97;p19" descr="C:\Users\yasho\Desktop\ICAM\PPT\Light - Jaun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42802" y="15375"/>
            <a:ext cx="2401200" cy="5112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4">
  <p:cSld name="Orange 04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467544" y="1707654"/>
            <a:ext cx="5596500" cy="18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1">
  <p:cSld name="Orange 01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 rotWithShape="1">
          <a:blip r:embed="rId2">
            <a:alphaModFix/>
          </a:blip>
          <a:srcRect t="1263" r="695"/>
          <a:stretch/>
        </p:blipFill>
        <p:spPr>
          <a:xfrm>
            <a:off x="-39100" y="-41300"/>
            <a:ext cx="9270876" cy="51848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779912" y="1923678"/>
            <a:ext cx="4989300" cy="16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">
  <p:cSld name="Vert"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2"/>
          <p:cNvPicPr preferRelativeResize="0"/>
          <p:nvPr/>
        </p:nvPicPr>
        <p:blipFill rotWithShape="1">
          <a:blip r:embed="rId2">
            <a:alphaModFix/>
          </a:blip>
          <a:srcRect l="2705" r="2696"/>
          <a:stretch/>
        </p:blipFill>
        <p:spPr>
          <a:xfrm>
            <a:off x="8529" y="0"/>
            <a:ext cx="6857999" cy="515071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AF57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4DAF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Rouge">
  <p:cSld name="Light - Rouge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/>
          <p:cNvPicPr preferRelativeResize="0"/>
          <p:nvPr/>
        </p:nvPicPr>
        <p:blipFill rotWithShape="1">
          <a:blip r:embed="rId2">
            <a:alphaModFix/>
          </a:blip>
          <a:srcRect r="60535"/>
          <a:stretch/>
        </p:blipFill>
        <p:spPr>
          <a:xfrm>
            <a:off x="1" y="-4050"/>
            <a:ext cx="2870794" cy="514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3"/>
          <p:cNvSpPr txBox="1">
            <a:spLocks noGrp="1"/>
          </p:cNvSpPr>
          <p:nvPr>
            <p:ph type="title"/>
          </p:nvPr>
        </p:nvSpPr>
        <p:spPr>
          <a:xfrm>
            <a:off x="3563888" y="1221600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74D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EE774D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image">
  <p:cSld name="Titre et image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4666761" y="1418476"/>
            <a:ext cx="3799500" cy="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9" name="Google Shape;119;p2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68710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6133" y="4508276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5"/>
          <p:cNvSpPr>
            <a:spLocks noGrp="1"/>
          </p:cNvSpPr>
          <p:nvPr>
            <p:ph type="pic" idx="2"/>
          </p:nvPr>
        </p:nvSpPr>
        <p:spPr>
          <a:xfrm>
            <a:off x="0" y="0"/>
            <a:ext cx="45006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5"/>
          <p:cNvSpPr txBox="1">
            <a:spLocks noGrp="1"/>
          </p:cNvSpPr>
          <p:nvPr>
            <p:ph type="body" idx="1"/>
          </p:nvPr>
        </p:nvSpPr>
        <p:spPr>
          <a:xfrm>
            <a:off x="4776125" y="2498725"/>
            <a:ext cx="3792600" cy="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937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body" idx="3"/>
          </p:nvPr>
        </p:nvSpPr>
        <p:spPr>
          <a:xfrm>
            <a:off x="4776133" y="461570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8" name="Google Shape;128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9" name="Google Shape;129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e">
  <p:cSld name="Photo - Verticale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>
            <a:spLocks noGrp="1"/>
          </p:cNvSpPr>
          <p:nvPr>
            <p:ph type="pic" idx="2"/>
          </p:nvPr>
        </p:nvSpPr>
        <p:spPr>
          <a:xfrm>
            <a:off x="0" y="0"/>
            <a:ext cx="3857625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4143375" y="3303721"/>
            <a:ext cx="4714875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Font typeface="Calibri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1"/>
          </p:nvPr>
        </p:nvSpPr>
        <p:spPr>
          <a:xfrm>
            <a:off x="4143375" y="2143912"/>
            <a:ext cx="4714875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sldNum" idx="12"/>
          </p:nvPr>
        </p:nvSpPr>
        <p:spPr>
          <a:xfrm>
            <a:off x="8574216" y="-587782"/>
            <a:ext cx="285751" cy="22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300"/>
            </a:lvl1pPr>
            <a:lvl2pPr marL="0" lvl="1" indent="0" algn="l">
              <a:spcBef>
                <a:spcPts val="0"/>
              </a:spcBef>
              <a:buNone/>
              <a:defRPr sz="1300"/>
            </a:lvl2pPr>
            <a:lvl3pPr marL="0" lvl="2" indent="0" algn="l">
              <a:spcBef>
                <a:spcPts val="0"/>
              </a:spcBef>
              <a:buNone/>
              <a:defRPr sz="1300"/>
            </a:lvl3pPr>
            <a:lvl4pPr marL="0" lvl="3" indent="0" algn="l">
              <a:spcBef>
                <a:spcPts val="0"/>
              </a:spcBef>
              <a:buNone/>
              <a:defRPr sz="1300"/>
            </a:lvl4pPr>
            <a:lvl5pPr marL="0" lvl="4" indent="0" algn="l">
              <a:spcBef>
                <a:spcPts val="0"/>
              </a:spcBef>
              <a:buNone/>
              <a:defRPr sz="1300"/>
            </a:lvl5pPr>
            <a:lvl6pPr marL="0" lvl="5" indent="0" algn="l">
              <a:spcBef>
                <a:spcPts val="0"/>
              </a:spcBef>
              <a:buNone/>
              <a:defRPr sz="1300"/>
            </a:lvl6pPr>
            <a:lvl7pPr marL="0" lvl="6" indent="0" algn="l">
              <a:spcBef>
                <a:spcPts val="0"/>
              </a:spcBef>
              <a:buNone/>
              <a:defRPr sz="1300"/>
            </a:lvl7pPr>
            <a:lvl8pPr marL="0" lvl="7" indent="0" algn="l">
              <a:spcBef>
                <a:spcPts val="0"/>
              </a:spcBef>
              <a:buNone/>
              <a:defRPr sz="1300"/>
            </a:lvl8pPr>
            <a:lvl9pPr marL="0" lvl="8" indent="0" algn="l">
              <a:spcBef>
                <a:spcPts val="0"/>
              </a:spcBef>
              <a:buNone/>
              <a:defRPr sz="13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puces">
  <p:cSld name="Titre et puces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e">
  <p:cSld name="TITLE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9"/>
          <p:cNvSpPr txBox="1">
            <a:spLocks noGrp="1"/>
          </p:cNvSpPr>
          <p:nvPr>
            <p:ph type="title"/>
          </p:nvPr>
        </p:nvSpPr>
        <p:spPr>
          <a:xfrm>
            <a:off x="285750" y="3388816"/>
            <a:ext cx="8572500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Calibri"/>
              <a:buNone/>
              <a:defRPr sz="110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2" name="Google Shape;142;p29"/>
          <p:cNvSpPr txBox="1">
            <a:spLocks noGrp="1"/>
          </p:cNvSpPr>
          <p:nvPr>
            <p:ph type="body" idx="1"/>
          </p:nvPr>
        </p:nvSpPr>
        <p:spPr>
          <a:xfrm>
            <a:off x="285750" y="2250281"/>
            <a:ext cx="8572500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43" name="Google Shape;143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erge - Autre" type="tx">
  <p:cSld name="TITLE_AND_BODY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8"/>
          <p:cNvSpPr txBox="1">
            <a:spLocks noGrp="1"/>
          </p:cNvSpPr>
          <p:nvPr>
            <p:ph type="title"/>
          </p:nvPr>
        </p:nvSpPr>
        <p:spPr>
          <a:xfrm>
            <a:off x="1485089" y="1244686"/>
            <a:ext cx="7658911" cy="30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fr-FR" sz="4000" dirty="0"/>
              <a:t>EC01-TP05c ASSEMBLAGE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145880" y="248190"/>
            <a:ext cx="5540560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1° MISE EN SITUATION</a:t>
            </a:r>
            <a:endParaRPr lang="fr-FR" altLang="fr-FR" sz="2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4016415" y="1329771"/>
            <a:ext cx="506669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L’objectif de ce TP et de réaliser des Mises en plan exploitables par les différents services d’une entreprise.</a:t>
            </a:r>
          </a:p>
          <a:p>
            <a:r>
              <a:rPr lang="fr-FR" dirty="0"/>
              <a:t>Ces Mises en plan se feront avec le logiciel </a:t>
            </a:r>
            <a:r>
              <a:rPr lang="fr-FR" dirty="0" err="1"/>
              <a:t>Inventor</a:t>
            </a:r>
            <a:r>
              <a:rPr lang="fr-FR" dirty="0"/>
              <a:t> Professionnel sur le système donné en pièces détachées dans le dossier Ressources.</a:t>
            </a:r>
          </a:p>
          <a:p>
            <a:endParaRPr lang="fr-FR" dirty="0"/>
          </a:p>
          <a:p>
            <a:r>
              <a:rPr lang="fr-FR" b="1" dirty="0">
                <a:solidFill>
                  <a:srgbClr val="FF0000"/>
                </a:solidFill>
              </a:rPr>
              <a:t>Remarques:</a:t>
            </a:r>
          </a:p>
          <a:p>
            <a:r>
              <a:rPr lang="fr-FR" b="1" dirty="0">
                <a:solidFill>
                  <a:srgbClr val="FF0000"/>
                </a:solidFill>
              </a:rPr>
              <a:t>Les dessins sur les diapos suivantes ne correspondent pas forcement à la pièce finale. Seul les cotes et les informations données sont à prendre en compte.</a:t>
            </a:r>
          </a:p>
          <a:p>
            <a:endParaRPr lang="fr-FR" b="1" u="sng" dirty="0">
              <a:solidFill>
                <a:srgbClr val="FF0000"/>
              </a:solidFill>
            </a:endParaRPr>
          </a:p>
          <a:p>
            <a:r>
              <a:rPr lang="fr-FR" b="1" dirty="0">
                <a:solidFill>
                  <a:srgbClr val="FF0000"/>
                </a:solidFill>
              </a:rPr>
              <a:t>Pensez à réaliser des sauvegardes fréquentes pour éviter toutes pertes en cas de plantage machine.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r>
              <a:rPr lang="fr-FR" b="1" dirty="0">
                <a:solidFill>
                  <a:srgbClr val="FF0000"/>
                </a:solidFill>
              </a:rPr>
              <a:t>Utilisez les fichiers aides placés à l'adresse suivante :</a:t>
            </a:r>
          </a:p>
          <a:p>
            <a:endParaRPr lang="fr-FR" dirty="0"/>
          </a:p>
          <a:p>
            <a:r>
              <a:rPr lang="fr-FR" b="1" dirty="0"/>
              <a:t>http://meca3.free.fr/lecon/COURS/DAO/aideInv.html</a:t>
            </a:r>
            <a:endParaRPr lang="fr-FR" dirty="0"/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267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316492" y="192583"/>
            <a:ext cx="6163846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2° Analyse Graphique</a:t>
            </a:r>
            <a:endParaRPr lang="fr-FR" altLang="fr-FR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7AEE998-9F5A-4BAB-BDB5-02B5AF8CBE28}"/>
              </a:ext>
            </a:extLst>
          </p:cNvPr>
          <p:cNvSpPr txBox="1"/>
          <p:nvPr/>
        </p:nvSpPr>
        <p:spPr>
          <a:xfrm>
            <a:off x="5353003" y="1443223"/>
            <a:ext cx="35595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travail à réaliser est de produire :</a:t>
            </a:r>
          </a:p>
          <a:p>
            <a:endParaRPr lang="fr-FR" dirty="0"/>
          </a:p>
          <a:p>
            <a:pPr marL="342900" indent="-342900">
              <a:buAutoNum type="alphaLcParenR"/>
            </a:pPr>
            <a:r>
              <a:rPr lang="fr-FR" dirty="0"/>
              <a:t>Le plan d’ensemble du système en projection orthogonale avec repérage des différentes pièces et nomenclature.</a:t>
            </a:r>
          </a:p>
          <a:p>
            <a:pPr marL="342900" indent="-342900">
              <a:buAutoNum type="alphaLcParenR"/>
            </a:pPr>
            <a:endParaRPr lang="fr-FR" dirty="0"/>
          </a:p>
          <a:p>
            <a:r>
              <a:rPr lang="fr-FR" dirty="0"/>
              <a:t>Le choix du nombre et du type de vue est laissé à l’appréciation des étudiants, mais assurant une parfaite compréhension du système, sans sur enchère.</a:t>
            </a:r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05" y="1328639"/>
            <a:ext cx="4837180" cy="34035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06931" y="185093"/>
            <a:ext cx="5801760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3° Assemblage Classe d’équivalence</a:t>
            </a:r>
            <a:endParaRPr lang="fr-FR" altLang="fr-FR" sz="2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4625788" y="1175882"/>
            <a:ext cx="44573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L’ensemble des pièces sont déjà réalisées, les quelques éléments normalisés manquants sont à récupérer dans la bibliothèque du modeleur.</a:t>
            </a:r>
          </a:p>
          <a:p>
            <a:endParaRPr lang="fr-FR" b="1" u="sng" dirty="0"/>
          </a:p>
          <a:p>
            <a:r>
              <a:rPr lang="fr-FR" b="1" u="sng" dirty="0"/>
              <a:t>3.1. Copiez  et dézippez, l’ensemble des fichiers dessin 3D dans votre répertoire de travail (exemple  .../TP5c/).</a:t>
            </a:r>
          </a:p>
          <a:p>
            <a:endParaRPr lang="fr-FR" b="1" u="sng" dirty="0"/>
          </a:p>
          <a:p>
            <a:r>
              <a:rPr lang="fr-FR" b="1" u="sng" dirty="0"/>
              <a:t>3.2. Réalisez l’assemblage du « SEA » avec les </a:t>
            </a:r>
            <a:r>
              <a:rPr lang="fr-FR" b="1" u="sng" dirty="0" smtClean="0"/>
              <a:t>pièces 1,5,15 </a:t>
            </a:r>
            <a:r>
              <a:rPr lang="fr-FR" b="1" u="sng" dirty="0"/>
              <a:t>et 16</a:t>
            </a:r>
            <a:r>
              <a:rPr lang="fr-FR" b="1" u="sng" dirty="0" smtClean="0"/>
              <a:t>. Avec les lamages de 16 visibles,</a:t>
            </a:r>
            <a:endParaRPr lang="fr-FR" b="1" u="sng" dirty="0"/>
          </a:p>
          <a:p>
            <a:endParaRPr lang="fr-FR" b="1" u="sng" dirty="0"/>
          </a:p>
          <a:p>
            <a:r>
              <a:rPr lang="fr-FR" b="1" u="sng" dirty="0"/>
              <a:t>3.3. Recherchez dans la bibliothèque des vis </a:t>
            </a:r>
            <a:r>
              <a:rPr lang="fr-FR" b="1" u="sng" dirty="0" smtClean="0"/>
              <a:t>CHC,M5-12, a insérer dans les lamage de 5 et 16.</a:t>
            </a:r>
            <a:endParaRPr lang="fr-FR" b="1" u="sng" dirty="0"/>
          </a:p>
          <a:p>
            <a:endParaRPr lang="fr-FR" b="1" u="sng" dirty="0"/>
          </a:p>
          <a:p>
            <a:r>
              <a:rPr lang="fr-FR" b="1" u="sng" dirty="0"/>
              <a:t>3.4. Sauvegardez votre ensemble sous le nom : SEA***.</a:t>
            </a:r>
            <a:r>
              <a:rPr lang="fr-FR" b="1" u="sng" dirty="0" err="1"/>
              <a:t>iam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b="1" i="1" u="sng" dirty="0"/>
              <a:t>(Remplacez "****" par votre nom)</a:t>
            </a:r>
            <a:endParaRPr lang="fr-FR" b="1" u="sng" dirty="0"/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C101DCF-C731-48A9-8C69-20A228285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66" y="1175882"/>
            <a:ext cx="4256434" cy="372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59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4625788" y="1175882"/>
            <a:ext cx="445732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L’ensemble des pièces sont déjà réalisées, les quelques éléments normalisés manquants sont à récupérer dans la bibliothèque du modeleur.</a:t>
            </a:r>
          </a:p>
          <a:p>
            <a:endParaRPr lang="fr-FR" b="1" u="sng" dirty="0"/>
          </a:p>
          <a:p>
            <a:r>
              <a:rPr lang="fr-FR" b="1" u="sng" dirty="0"/>
              <a:t>3.5. Réalisez l’assemblage du « SEB » avec les pièces 2 et 5.</a:t>
            </a:r>
          </a:p>
          <a:p>
            <a:endParaRPr lang="fr-FR" b="1" u="sng" dirty="0"/>
          </a:p>
          <a:p>
            <a:r>
              <a:rPr lang="fr-FR" b="1" u="sng" dirty="0"/>
              <a:t>3.6. Recherchez dans la bibliothèque les mêmes vis </a:t>
            </a:r>
            <a:r>
              <a:rPr lang="fr-FR" b="1" u="sng" dirty="0" smtClean="0"/>
              <a:t>CHC,M5-12, et les insérer.</a:t>
            </a:r>
            <a:endParaRPr lang="fr-FR" b="1" u="sng" dirty="0"/>
          </a:p>
          <a:p>
            <a:endParaRPr lang="fr-FR" b="1" u="sng" dirty="0"/>
          </a:p>
          <a:p>
            <a:r>
              <a:rPr lang="fr-FR" b="1" u="sng" dirty="0"/>
              <a:t>3.7. Sauvegardez votre ensemble sous le nom : SEB***.</a:t>
            </a:r>
            <a:r>
              <a:rPr lang="fr-FR" b="1" u="sng" dirty="0" err="1"/>
              <a:t>iam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b="1" i="1" u="sng" dirty="0"/>
              <a:t>(Remplacez "****" par votre nom)</a:t>
            </a:r>
            <a:endParaRPr lang="fr-FR" b="1" u="sng" dirty="0"/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595D55D-AF9E-4942-ADEA-FE23897F0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738" y="1252057"/>
            <a:ext cx="2238375" cy="3438525"/>
          </a:xfrm>
          <a:prstGeom prst="rect">
            <a:avLst/>
          </a:prstGeom>
        </p:spPr>
      </p:pic>
      <p:sp>
        <p:nvSpPr>
          <p:cNvPr id="8" name="Google Shape;153;p32">
            <a:extLst>
              <a:ext uri="{FF2B5EF4-FFF2-40B4-BE49-F238E27FC236}">
                <a16:creationId xmlns:a16="http://schemas.microsoft.com/office/drawing/2014/main" id="{4F59074E-02FD-46AB-B021-277F8762581E}"/>
              </a:ext>
            </a:extLst>
          </p:cNvPr>
          <p:cNvSpPr txBox="1">
            <a:spLocks/>
          </p:cNvSpPr>
          <p:nvPr/>
        </p:nvSpPr>
        <p:spPr>
          <a:xfrm>
            <a:off x="706931" y="185093"/>
            <a:ext cx="5801760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/>
              <a:t>3° Assemblage Classe d’équivalence</a:t>
            </a:r>
            <a:endParaRPr lang="fr-FR" altLang="fr-FR" sz="2800" dirty="0"/>
          </a:p>
        </p:txBody>
      </p:sp>
    </p:spTree>
    <p:extLst>
      <p:ext uri="{BB962C8B-B14F-4D97-AF65-F5344CB8AC3E}">
        <p14:creationId xmlns:p14="http://schemas.microsoft.com/office/powerpoint/2010/main" val="1937307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4625788" y="1175882"/>
            <a:ext cx="44573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L’ensemble des pièces sont déjà réalisées, les quelques éléments normalisés manquants sont à récupérer dans la bibliothèque du modeleur.</a:t>
            </a:r>
          </a:p>
          <a:p>
            <a:endParaRPr lang="fr-FR" b="1" u="sng" dirty="0"/>
          </a:p>
          <a:p>
            <a:r>
              <a:rPr lang="fr-FR" b="1" u="sng" dirty="0"/>
              <a:t>3.11. Réalisez l’assemblage du « SED » avec les pièces 14 et 10.</a:t>
            </a:r>
          </a:p>
          <a:p>
            <a:endParaRPr lang="fr-FR" b="1" u="sng" dirty="0"/>
          </a:p>
          <a:p>
            <a:r>
              <a:rPr lang="fr-FR" b="1" u="sng" dirty="0"/>
              <a:t>3.12. Sauvegardez votre ensemble sous le nom : SED***.</a:t>
            </a:r>
            <a:r>
              <a:rPr lang="fr-FR" b="1" u="sng" dirty="0" err="1"/>
              <a:t>iam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b="1" i="1" u="sng" dirty="0"/>
              <a:t>(Remplacez "****" par votre nom)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C52580B-38D1-487E-8812-50A445122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639" y="1105184"/>
            <a:ext cx="1773165" cy="3853223"/>
          </a:xfrm>
          <a:prstGeom prst="rect">
            <a:avLst/>
          </a:prstGeom>
        </p:spPr>
      </p:pic>
      <p:sp>
        <p:nvSpPr>
          <p:cNvPr id="9" name="Google Shape;153;p32">
            <a:extLst>
              <a:ext uri="{FF2B5EF4-FFF2-40B4-BE49-F238E27FC236}">
                <a16:creationId xmlns:a16="http://schemas.microsoft.com/office/drawing/2014/main" id="{411F7A2B-7107-4773-8BAB-CBFBE73A644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06931" y="185093"/>
            <a:ext cx="5801760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3° Assemblage Classe d’équivalence</a:t>
            </a:r>
            <a:endParaRPr lang="fr-FR" altLang="fr-FR" sz="2800" dirty="0"/>
          </a:p>
        </p:txBody>
      </p:sp>
    </p:spTree>
    <p:extLst>
      <p:ext uri="{BB962C8B-B14F-4D97-AF65-F5344CB8AC3E}">
        <p14:creationId xmlns:p14="http://schemas.microsoft.com/office/powerpoint/2010/main" val="221898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4625788" y="1175882"/>
            <a:ext cx="44573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L’ensemble des pièces sont déjà réalisées, les quelques éléments normalisés manquants sont à récupérer dans la bibliothèque du modeleur.</a:t>
            </a:r>
          </a:p>
          <a:p>
            <a:endParaRPr lang="fr-FR" b="1" u="sng" dirty="0"/>
          </a:p>
          <a:p>
            <a:r>
              <a:rPr lang="fr-FR" b="1" u="sng" dirty="0"/>
              <a:t>3.13. Réalisez l’assemblage du « SEG » avec les pièces 13 et 14.</a:t>
            </a:r>
          </a:p>
          <a:p>
            <a:endParaRPr lang="fr-FR" b="1" u="sng" dirty="0"/>
          </a:p>
          <a:p>
            <a:r>
              <a:rPr lang="fr-FR" b="1" u="sng" dirty="0"/>
              <a:t>3.14. Sauvegardez votre ensemble sous le nom : SEG***.</a:t>
            </a:r>
            <a:r>
              <a:rPr lang="fr-FR" b="1" u="sng" dirty="0" err="1"/>
              <a:t>iam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b="1" i="1" u="sng" dirty="0"/>
              <a:t>(Remplacez "****" par votre nom)</a:t>
            </a:r>
            <a:endParaRPr lang="fr-FR" b="1" u="sng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CA8E24B-3C05-4C53-B291-E555199B8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22" y="1790179"/>
            <a:ext cx="3505795" cy="1944262"/>
          </a:xfrm>
          <a:prstGeom prst="rect">
            <a:avLst/>
          </a:prstGeom>
        </p:spPr>
      </p:pic>
      <p:sp>
        <p:nvSpPr>
          <p:cNvPr id="9" name="Google Shape;153;p32">
            <a:extLst>
              <a:ext uri="{FF2B5EF4-FFF2-40B4-BE49-F238E27FC236}">
                <a16:creationId xmlns:a16="http://schemas.microsoft.com/office/drawing/2014/main" id="{3170B42C-AB81-46BD-847E-9A791386A5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06931" y="185093"/>
            <a:ext cx="5801760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3° Assemblage Classe d’équivalence</a:t>
            </a:r>
            <a:endParaRPr lang="fr-FR" altLang="fr-FR" sz="2800" dirty="0"/>
          </a:p>
        </p:txBody>
      </p:sp>
    </p:spTree>
    <p:extLst>
      <p:ext uri="{BB962C8B-B14F-4D97-AF65-F5344CB8AC3E}">
        <p14:creationId xmlns:p14="http://schemas.microsoft.com/office/powerpoint/2010/main" val="1919950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4625788" y="1175882"/>
            <a:ext cx="44573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L’ensemble des classes d’équivalences viennent d’être réalisées, les éventuels éléments normalisés manquants sont à récupérer dans la bibliothèque du modeleur.</a:t>
            </a:r>
          </a:p>
          <a:p>
            <a:endParaRPr lang="fr-FR" b="1" u="sng" dirty="0"/>
          </a:p>
          <a:p>
            <a:r>
              <a:rPr lang="fr-FR" b="1" u="sng" dirty="0"/>
              <a:t>4.1. Réalisez l’assemblage du « SEA » avec la vis 4 en réalisant une liaison </a:t>
            </a:r>
            <a:r>
              <a:rPr lang="fr-FR" b="1" u="sng" dirty="0" smtClean="0"/>
              <a:t>pivot. Rendre 16 non visible pour faciliter la mise en place. </a:t>
            </a:r>
            <a:endParaRPr lang="fr-FR" b="1" u="sng" dirty="0"/>
          </a:p>
          <a:p>
            <a:endParaRPr lang="fr-FR" b="1" u="sng" dirty="0"/>
          </a:p>
          <a:p>
            <a:r>
              <a:rPr lang="fr-FR" b="1" u="sng" dirty="0"/>
              <a:t>4.2. Sauvegardez votre ensemble sous le nom : SEA+4***.</a:t>
            </a:r>
            <a:r>
              <a:rPr lang="fr-FR" b="1" u="sng" dirty="0" err="1"/>
              <a:t>iam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b="1" i="1" u="sng" dirty="0"/>
              <a:t>(Remplacez "****" par votre nom)</a:t>
            </a:r>
            <a:endParaRPr lang="fr-FR" b="1" u="sng" dirty="0"/>
          </a:p>
          <a:p>
            <a:endParaRPr lang="fr-FR" dirty="0"/>
          </a:p>
        </p:txBody>
      </p:sp>
      <p:sp>
        <p:nvSpPr>
          <p:cNvPr id="9" name="Google Shape;153;p32">
            <a:extLst>
              <a:ext uri="{FF2B5EF4-FFF2-40B4-BE49-F238E27FC236}">
                <a16:creationId xmlns:a16="http://schemas.microsoft.com/office/drawing/2014/main" id="{3170B42C-AB81-46BD-847E-9A791386A5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06931" y="185093"/>
            <a:ext cx="5801760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4° Assemblage système</a:t>
            </a:r>
            <a:endParaRPr lang="fr-FR" altLang="fr-FR" sz="2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9B63EA4-4A70-45D1-8C90-8433511B0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80" y="1065378"/>
            <a:ext cx="2427634" cy="212269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53B08C-FA3D-4DBA-86CF-40E62EFDE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728676" y="1899011"/>
            <a:ext cx="2811778" cy="114451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45" y="3192110"/>
            <a:ext cx="2147569" cy="189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791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4625788" y="1175882"/>
            <a:ext cx="44573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L’ensemble des classes d’équivalences viennent d’être réalisées, les éventuels éléments normalisés manquants sont à récupérer dans la bibliothèque du modeleur.</a:t>
            </a:r>
          </a:p>
          <a:p>
            <a:endParaRPr lang="fr-FR" b="1" u="sng" dirty="0"/>
          </a:p>
          <a:p>
            <a:r>
              <a:rPr lang="fr-FR" b="1" u="sng" dirty="0"/>
              <a:t>4.3. Complétez l’assemblage en plaçant dans la vis 4 le « SED » en réalisant une liaison pivot glissant.</a:t>
            </a:r>
          </a:p>
          <a:p>
            <a:endParaRPr lang="fr-FR" b="1" u="sng" dirty="0"/>
          </a:p>
          <a:p>
            <a:r>
              <a:rPr lang="fr-FR" b="1" u="sng" dirty="0"/>
              <a:t>4.4</a:t>
            </a:r>
            <a:r>
              <a:rPr lang="fr-FR" b="1" u="sng" dirty="0" smtClean="0"/>
              <a:t>. Sauvegardez </a:t>
            </a:r>
            <a:r>
              <a:rPr lang="fr-FR" b="1" u="sng" dirty="0"/>
              <a:t>votre ensemble sous le nom : SEAD+4***.</a:t>
            </a:r>
            <a:r>
              <a:rPr lang="fr-FR" b="1" u="sng" dirty="0" err="1"/>
              <a:t>iam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b="1" i="1" u="sng" dirty="0"/>
              <a:t>(Remplacez "****" par votre nom)</a:t>
            </a:r>
            <a:endParaRPr lang="fr-FR" b="1" u="sng" dirty="0"/>
          </a:p>
          <a:p>
            <a:endParaRPr lang="fr-FR" dirty="0"/>
          </a:p>
        </p:txBody>
      </p:sp>
      <p:sp>
        <p:nvSpPr>
          <p:cNvPr id="9" name="Google Shape;153;p32">
            <a:extLst>
              <a:ext uri="{FF2B5EF4-FFF2-40B4-BE49-F238E27FC236}">
                <a16:creationId xmlns:a16="http://schemas.microsoft.com/office/drawing/2014/main" id="{3170B42C-AB81-46BD-847E-9A791386A5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06931" y="185093"/>
            <a:ext cx="5801760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4° Assemblage système</a:t>
            </a:r>
            <a:endParaRPr lang="fr-FR" altLang="fr-FR" sz="2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BBDB9E-0DAF-4F9C-B7B2-06FF0FBA0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133" y="1081516"/>
            <a:ext cx="1191269" cy="258871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75288"/>
            <a:ext cx="3139910" cy="346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97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4625788" y="1175882"/>
            <a:ext cx="445732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L’ensemble des classes d’équivalences viennent d’être réalisées, les éventuels éléments normalisés manquants sont à récupérer dans la bibliothèque du modeleur.</a:t>
            </a:r>
          </a:p>
          <a:p>
            <a:endParaRPr lang="fr-FR" b="1" u="sng" dirty="0"/>
          </a:p>
          <a:p>
            <a:r>
              <a:rPr lang="fr-FR" b="1" u="sng" dirty="0"/>
              <a:t>4.5. Complétez l’assemblage en plaçant dans la vis 4 le « SEB » en réalisant une liaison pivot </a:t>
            </a:r>
            <a:r>
              <a:rPr lang="fr-FR" b="1" u="sng" dirty="0" smtClean="0"/>
              <a:t>glissant sur les guides </a:t>
            </a:r>
            <a:r>
              <a:rPr lang="fr-FR" b="1" u="sng" dirty="0"/>
              <a:t>et un appui plan entre les plaquettes des </a:t>
            </a:r>
            <a:r>
              <a:rPr lang="fr-FR" b="1" u="sng" dirty="0" smtClean="0"/>
              <a:t>mors distant de 40mm.</a:t>
            </a:r>
            <a:endParaRPr lang="fr-FR" b="1" u="sng" dirty="0"/>
          </a:p>
          <a:p>
            <a:endParaRPr lang="fr-FR" b="1" u="sng" dirty="0"/>
          </a:p>
          <a:p>
            <a:r>
              <a:rPr lang="fr-FR" b="1" u="sng" dirty="0"/>
              <a:t>4.6.Sauvegardez votre ensemble sous le nom : SEADB+4***.</a:t>
            </a:r>
            <a:r>
              <a:rPr lang="fr-FR" b="1" u="sng" dirty="0" err="1"/>
              <a:t>iam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b="1" i="1" u="sng" dirty="0"/>
              <a:t>(Remplacez "****" par votre nom)</a:t>
            </a:r>
            <a:endParaRPr lang="fr-FR" b="1" u="sng" dirty="0"/>
          </a:p>
          <a:p>
            <a:endParaRPr lang="fr-FR" dirty="0"/>
          </a:p>
        </p:txBody>
      </p:sp>
      <p:sp>
        <p:nvSpPr>
          <p:cNvPr id="9" name="Google Shape;153;p32">
            <a:extLst>
              <a:ext uri="{FF2B5EF4-FFF2-40B4-BE49-F238E27FC236}">
                <a16:creationId xmlns:a16="http://schemas.microsoft.com/office/drawing/2014/main" id="{3170B42C-AB81-46BD-847E-9A791386A5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06931" y="185093"/>
            <a:ext cx="5801760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4° Assemblage système</a:t>
            </a:r>
            <a:endParaRPr lang="fr-FR" altLang="fr-FR" sz="2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06697A4-C00A-464A-88D2-1E7CEF06B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565" y="1013852"/>
            <a:ext cx="1613648" cy="247883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47"/>
          <a:stretch/>
        </p:blipFill>
        <p:spPr>
          <a:xfrm>
            <a:off x="69916" y="1862172"/>
            <a:ext cx="2847804" cy="2062406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 flipH="1" flipV="1">
            <a:off x="1488403" y="1982312"/>
            <a:ext cx="6674" cy="327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H="1" flipV="1">
            <a:off x="1995661" y="1948940"/>
            <a:ext cx="13349" cy="2803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1495077" y="2082429"/>
            <a:ext cx="513933" cy="133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1599315" y="1797784"/>
            <a:ext cx="1034540" cy="312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0378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4625788" y="1175882"/>
            <a:ext cx="44573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L’ensemble des classes d’équivalences viennent d’être réalisées, les éventuels éléments normalisés manquants sont à récupérer dans la bibliothèque du modeleur.</a:t>
            </a:r>
          </a:p>
          <a:p>
            <a:endParaRPr lang="fr-FR" b="1" u="sng" dirty="0"/>
          </a:p>
          <a:p>
            <a:r>
              <a:rPr lang="fr-FR" b="1" u="sng" dirty="0"/>
              <a:t>4.7. Réalisez, dans le même fichier, l’assemblage des pièces 11 et 12 en plaçant une liaison rotule ( tangence).</a:t>
            </a:r>
          </a:p>
          <a:p>
            <a:endParaRPr lang="fr-FR" b="1" u="sng" dirty="0"/>
          </a:p>
          <a:p>
            <a:r>
              <a:rPr lang="fr-FR" b="1" u="sng" dirty="0"/>
              <a:t>4.8. Placez ce groupe de pièce dans le taraudage de la pièce 1 </a:t>
            </a:r>
            <a:r>
              <a:rPr lang="fr-FR" b="1" u="sng" dirty="0" smtClean="0"/>
              <a:t>(liaison </a:t>
            </a:r>
            <a:r>
              <a:rPr lang="fr-FR" b="1" u="sng" dirty="0"/>
              <a:t>pivot glissant ou pivot) et à 15 mm de la surface d’appui de 1,</a:t>
            </a:r>
          </a:p>
          <a:p>
            <a:endParaRPr lang="fr-FR" b="1" u="sng" dirty="0"/>
          </a:p>
          <a:p>
            <a:r>
              <a:rPr lang="fr-FR" b="1" u="sng" dirty="0"/>
              <a:t>4,9, Sauvegardez votre ensemble sous le nom : SEADB+41112***.</a:t>
            </a:r>
            <a:r>
              <a:rPr lang="fr-FR" b="1" u="sng" dirty="0" err="1"/>
              <a:t>iam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b="1" i="1" u="sng" dirty="0"/>
              <a:t>(Remplacez "****" par votre nom)</a:t>
            </a:r>
            <a:endParaRPr lang="fr-FR" b="1" u="sng" dirty="0"/>
          </a:p>
          <a:p>
            <a:endParaRPr lang="fr-FR" dirty="0"/>
          </a:p>
        </p:txBody>
      </p:sp>
      <p:sp>
        <p:nvSpPr>
          <p:cNvPr id="9" name="Google Shape;153;p32">
            <a:extLst>
              <a:ext uri="{FF2B5EF4-FFF2-40B4-BE49-F238E27FC236}">
                <a16:creationId xmlns:a16="http://schemas.microsoft.com/office/drawing/2014/main" id="{3170B42C-AB81-46BD-847E-9A791386A5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06931" y="185093"/>
            <a:ext cx="5801760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4° Assemblage système</a:t>
            </a:r>
            <a:endParaRPr lang="fr-FR" altLang="fr-FR" sz="28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1BE2AFB-1172-4318-A79A-4D5738A8D8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86" t="11003" r="40547" b="37814"/>
          <a:stretch/>
        </p:blipFill>
        <p:spPr>
          <a:xfrm>
            <a:off x="658025" y="2569349"/>
            <a:ext cx="2243738" cy="2588718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8F1CC4A5-B696-484C-8ABF-7FE3C6425142}"/>
              </a:ext>
            </a:extLst>
          </p:cNvPr>
          <p:cNvSpPr/>
          <p:nvPr/>
        </p:nvSpPr>
        <p:spPr>
          <a:xfrm>
            <a:off x="1475334" y="4076221"/>
            <a:ext cx="676195" cy="11475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D3F6F85-77E3-4935-B793-1B7D5AFBF6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763" y="1175882"/>
            <a:ext cx="1724025" cy="2562225"/>
          </a:xfrm>
          <a:prstGeom prst="rect">
            <a:avLst/>
          </a:prstGeom>
        </p:spPr>
      </p:pic>
      <p:cxnSp>
        <p:nvCxnSpPr>
          <p:cNvPr id="5" name="Connecteur droit avec flèche 4"/>
          <p:cNvCxnSpPr/>
          <p:nvPr/>
        </p:nvCxnSpPr>
        <p:spPr>
          <a:xfrm>
            <a:off x="1317171" y="3951514"/>
            <a:ext cx="0" cy="26125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 rot="16200000">
            <a:off x="1026330" y="4200416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15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317171" y="4212771"/>
            <a:ext cx="0" cy="3374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306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4625788" y="1175882"/>
            <a:ext cx="44573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L’ensemble des classes d’équivalences viennent d’être réalisées, les éventuels éléments normalisés manquants sont à récupérer dans la bibliothèque du modeleur.</a:t>
            </a:r>
          </a:p>
          <a:p>
            <a:endParaRPr lang="fr-FR" b="1" u="sng" dirty="0"/>
          </a:p>
          <a:p>
            <a:r>
              <a:rPr lang="fr-FR" b="1" u="sng" dirty="0"/>
              <a:t>4.10. Réalisez, dans le même fichier, l’assemblage de « SEG » centré dans le perçage de 12  (liaison pivot ou pivot glissant)</a:t>
            </a:r>
          </a:p>
          <a:p>
            <a:endParaRPr lang="fr-FR" b="1" u="sng" dirty="0"/>
          </a:p>
          <a:p>
            <a:r>
              <a:rPr lang="fr-FR" b="1" u="sng" dirty="0"/>
              <a:t>4,11, Sauvegardez votre ensemble sous le nom : Etau2Modelisme***.</a:t>
            </a:r>
            <a:r>
              <a:rPr lang="fr-FR" b="1" u="sng" dirty="0" err="1"/>
              <a:t>iam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b="1" i="1" u="sng" dirty="0"/>
              <a:t>(Remplacez "****" par votre nom)</a:t>
            </a:r>
            <a:endParaRPr lang="fr-FR" b="1" u="sng" dirty="0"/>
          </a:p>
          <a:p>
            <a:endParaRPr lang="fr-FR" dirty="0"/>
          </a:p>
        </p:txBody>
      </p:sp>
      <p:sp>
        <p:nvSpPr>
          <p:cNvPr id="9" name="Google Shape;153;p32">
            <a:extLst>
              <a:ext uri="{FF2B5EF4-FFF2-40B4-BE49-F238E27FC236}">
                <a16:creationId xmlns:a16="http://schemas.microsoft.com/office/drawing/2014/main" id="{3170B42C-AB81-46BD-847E-9A791386A5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06931" y="185093"/>
            <a:ext cx="5801760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4° Assemblage système</a:t>
            </a:r>
            <a:endParaRPr lang="fr-FR" altLang="fr-FR" sz="28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1BE2AFB-1172-4318-A79A-4D5738A8D8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86" t="11003" r="40547" b="37814"/>
          <a:stretch/>
        </p:blipFill>
        <p:spPr>
          <a:xfrm>
            <a:off x="658025" y="2569349"/>
            <a:ext cx="2243738" cy="2588718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8F1CC4A5-B696-484C-8ABF-7FE3C6425142}"/>
              </a:ext>
            </a:extLst>
          </p:cNvPr>
          <p:cNvSpPr/>
          <p:nvPr/>
        </p:nvSpPr>
        <p:spPr>
          <a:xfrm>
            <a:off x="1475334" y="4821382"/>
            <a:ext cx="676195" cy="40235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597" y="1175882"/>
            <a:ext cx="2181225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08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2873829" y="1057129"/>
            <a:ext cx="627017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5.1. Réalisez, le dessin d’ensemble sur format A3H, de cet  Etau de Modélisme, en commençant par placer la vue de dessus avec le levier de commande sur la gauche,</a:t>
            </a:r>
          </a:p>
          <a:p>
            <a:endParaRPr lang="fr-FR" b="1" u="sng" dirty="0"/>
          </a:p>
          <a:p>
            <a:r>
              <a:rPr lang="fr-FR" b="1" u="sng" dirty="0"/>
              <a:t>5,2,  Réalisez la vue de face en coupe, passant par le plan médian de l’étau,</a:t>
            </a:r>
          </a:p>
          <a:p>
            <a:endParaRPr lang="fr-FR" b="1" u="sng" dirty="0"/>
          </a:p>
          <a:p>
            <a:r>
              <a:rPr lang="fr-FR" b="1" u="sng" dirty="0"/>
              <a:t>5,3, Ajouter une vue de droite,</a:t>
            </a:r>
          </a:p>
          <a:p>
            <a:endParaRPr lang="fr-FR" b="1" u="sng" dirty="0"/>
          </a:p>
          <a:p>
            <a:r>
              <a:rPr lang="fr-FR" b="1" u="sng" dirty="0"/>
              <a:t>5,4, Insérer une nomenclature au-dessus du cartouche, (Respectez la norme ISO),</a:t>
            </a:r>
          </a:p>
          <a:p>
            <a:endParaRPr lang="fr-FR" b="1" u="sng" dirty="0"/>
          </a:p>
          <a:p>
            <a:r>
              <a:rPr lang="fr-FR" b="1" u="sng" dirty="0"/>
              <a:t>5,5, Placez les repères des pièces ,</a:t>
            </a:r>
          </a:p>
          <a:p>
            <a:endParaRPr lang="fr-FR" b="1" u="sng" dirty="0"/>
          </a:p>
          <a:p>
            <a:r>
              <a:rPr lang="fr-FR" b="1" u="sng" dirty="0"/>
              <a:t>5,6, Rajoutez les axes de symétries,</a:t>
            </a:r>
          </a:p>
          <a:p>
            <a:endParaRPr lang="fr-FR" b="1" u="sng" dirty="0"/>
          </a:p>
          <a:p>
            <a:r>
              <a:rPr lang="fr-FR" b="1" u="sng" dirty="0"/>
              <a:t>5,7, Sauvegardez votre ensemble sous le nom : Etau2Modelisme***.</a:t>
            </a:r>
            <a:r>
              <a:rPr lang="fr-FR" b="1" u="sng" dirty="0" err="1"/>
              <a:t>idw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b="1" i="1" u="sng" dirty="0"/>
              <a:t>(Remplacez "****" par votre nom)</a:t>
            </a:r>
            <a:endParaRPr lang="fr-FR" b="1" u="sng" dirty="0"/>
          </a:p>
          <a:p>
            <a:endParaRPr lang="fr-FR" dirty="0"/>
          </a:p>
        </p:txBody>
      </p:sp>
      <p:sp>
        <p:nvSpPr>
          <p:cNvPr id="9" name="Google Shape;153;p32">
            <a:extLst>
              <a:ext uri="{FF2B5EF4-FFF2-40B4-BE49-F238E27FC236}">
                <a16:creationId xmlns:a16="http://schemas.microsoft.com/office/drawing/2014/main" id="{3170B42C-AB81-46BD-847E-9A791386A5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06931" y="185093"/>
            <a:ext cx="5801760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5° Mise en plan</a:t>
            </a:r>
            <a:endParaRPr lang="fr-FR" altLang="fr-FR" sz="28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03" y="1355722"/>
            <a:ext cx="2236576" cy="238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236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2873828" y="1355722"/>
            <a:ext cx="62701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6.1. </a:t>
            </a:r>
            <a:r>
              <a:rPr lang="fr-F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Réalisez le dessin de définition entièrement côté de la pièce </a:t>
            </a:r>
            <a:r>
              <a:rPr lang="fr-FR" dirty="0"/>
              <a:t>: </a:t>
            </a:r>
            <a:r>
              <a:rPr lang="fr-FR" b="1" dirty="0" err="1"/>
              <a:t>rep</a:t>
            </a:r>
            <a:r>
              <a:rPr lang="fr-FR" b="1" u="sng" dirty="0"/>
              <a:t> 1, avec au minimum la vue de face en coupe et la vue de gauche,</a:t>
            </a:r>
            <a:endParaRPr lang="fr-FR" dirty="0"/>
          </a:p>
          <a:p>
            <a:endParaRPr lang="fr-FR" b="1" u="sng" dirty="0"/>
          </a:p>
          <a:p>
            <a:r>
              <a:rPr lang="fr-FR" b="1" u="sng" dirty="0"/>
              <a:t>6,2, Sauvegardez votre dessin de définition sous le nom : 01-MorsFixe***.</a:t>
            </a:r>
            <a:r>
              <a:rPr lang="fr-FR" b="1" u="sng" dirty="0" err="1"/>
              <a:t>idw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b="1" i="1" u="sng" dirty="0"/>
              <a:t>(Remplacez "****" par votre nom)</a:t>
            </a:r>
            <a:endParaRPr lang="fr-FR" b="1" u="sng" dirty="0"/>
          </a:p>
          <a:p>
            <a:endParaRPr lang="fr-FR" dirty="0"/>
          </a:p>
        </p:txBody>
      </p:sp>
      <p:sp>
        <p:nvSpPr>
          <p:cNvPr id="9" name="Google Shape;153;p32">
            <a:extLst>
              <a:ext uri="{FF2B5EF4-FFF2-40B4-BE49-F238E27FC236}">
                <a16:creationId xmlns:a16="http://schemas.microsoft.com/office/drawing/2014/main" id="{3170B42C-AB81-46BD-847E-9A791386A5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06931" y="185093"/>
            <a:ext cx="5801760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 dirty="0"/>
              <a:t>6° BONUS</a:t>
            </a:r>
            <a:endParaRPr lang="fr-FR" altLang="fr-FR" sz="2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80" y="1030432"/>
            <a:ext cx="181927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225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800" dirty="0"/>
              <a:t>Travail à rendre</a:t>
            </a:r>
            <a:endParaRPr lang="fr-FR" altLang="fr-FR" sz="2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4DEE87-4219-4C9C-9532-0BC67F20FB76}"/>
              </a:ext>
            </a:extLst>
          </p:cNvPr>
          <p:cNvSpPr/>
          <p:nvPr/>
        </p:nvSpPr>
        <p:spPr>
          <a:xfrm>
            <a:off x="5007083" y="1462170"/>
            <a:ext cx="3992910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Recherchez vos différentes pièces provenant de la bibliothèque dans votre dossier ../documents/ </a:t>
            </a:r>
            <a:r>
              <a:rPr lang="fr-FR" dirty="0" err="1"/>
              <a:t>inventor</a:t>
            </a:r>
            <a:r>
              <a:rPr lang="fr-FR" dirty="0"/>
              <a:t>/….. Et les copier dans le même dossier que vos pièces.</a:t>
            </a:r>
          </a:p>
          <a:p>
            <a:endParaRPr lang="fr-FR" dirty="0"/>
          </a:p>
          <a:p>
            <a:r>
              <a:rPr lang="fr-FR" dirty="0"/>
              <a:t>Zippez l’ensemble de vos fichiers pièces, assemblage et dessin d’ensemble.</a:t>
            </a:r>
          </a:p>
          <a:p>
            <a:endParaRPr lang="fr-FR" dirty="0"/>
          </a:p>
          <a:p>
            <a:r>
              <a:rPr lang="fr-FR" dirty="0"/>
              <a:t>Sauvegardez ce fichier sous:</a:t>
            </a:r>
          </a:p>
          <a:p>
            <a:r>
              <a:rPr lang="fr-FR" b="1" dirty="0"/>
              <a:t>EC02-TP05c-Assemblage****.zip</a:t>
            </a:r>
          </a:p>
          <a:p>
            <a:endParaRPr lang="fr-FR" dirty="0"/>
          </a:p>
          <a:p>
            <a:r>
              <a:rPr lang="fr-FR" dirty="0"/>
              <a:t>Envoyez votre travail à mon adresse mail:</a:t>
            </a:r>
          </a:p>
          <a:p>
            <a:endParaRPr lang="fr-FR" dirty="0"/>
          </a:p>
          <a:p>
            <a:r>
              <a:rPr lang="fr-FR" sz="2400" b="1" dirty="0"/>
              <a:t>Thierry.jost@icam.fr</a:t>
            </a:r>
          </a:p>
        </p:txBody>
      </p:sp>
    </p:spTree>
    <p:extLst>
      <p:ext uri="{BB962C8B-B14F-4D97-AF65-F5344CB8AC3E}">
        <p14:creationId xmlns:p14="http://schemas.microsoft.com/office/powerpoint/2010/main" val="73998837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_ICAM">
  <a:themeElements>
    <a:clrScheme name="ICAM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6C09"/>
      </a:accent1>
      <a:accent2>
        <a:srgbClr val="FFE599"/>
      </a:accent2>
      <a:accent3>
        <a:srgbClr val="0070C0"/>
      </a:accent3>
      <a:accent4>
        <a:srgbClr val="A5A5A5"/>
      </a:accent4>
      <a:accent5>
        <a:srgbClr val="F2F2F2"/>
      </a:accent5>
      <a:accent6>
        <a:srgbClr val="E36C09"/>
      </a:accent6>
      <a:hlink>
        <a:srgbClr val="E36C09"/>
      </a:hlink>
      <a:folHlink>
        <a:srgbClr val="9748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36256</TotalTime>
  <Words>1104</Words>
  <Application>Microsoft Office PowerPoint</Application>
  <PresentationFormat>Affichage à l'écran (16:9)</PresentationFormat>
  <Paragraphs>134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Monotype Sorts</vt:lpstr>
      <vt:lpstr>Arial</vt:lpstr>
      <vt:lpstr>Montserrat Light</vt:lpstr>
      <vt:lpstr>Montserrat SemiBold</vt:lpstr>
      <vt:lpstr>Montserrat</vt:lpstr>
      <vt:lpstr>Calibri</vt:lpstr>
      <vt:lpstr>Theme_ICAM</vt:lpstr>
      <vt:lpstr>EC01-TP05c ASSEMBLAGE</vt:lpstr>
      <vt:lpstr>1° MISE EN SITUATION</vt:lpstr>
      <vt:lpstr>2° Analyse Graphique</vt:lpstr>
      <vt:lpstr>3° Assemblage Classe d’équivalence</vt:lpstr>
      <vt:lpstr>Présentation PowerPoint</vt:lpstr>
      <vt:lpstr>3° Assemblage Classe d’équivalence</vt:lpstr>
      <vt:lpstr>3° Assemblage Classe d’équivalence</vt:lpstr>
      <vt:lpstr>4° Assemblage système</vt:lpstr>
      <vt:lpstr>4° Assemblage système</vt:lpstr>
      <vt:lpstr>4° Assemblage système</vt:lpstr>
      <vt:lpstr>4° Assemblage système</vt:lpstr>
      <vt:lpstr>4° Assemblage système</vt:lpstr>
      <vt:lpstr>5° Mise en plan</vt:lpstr>
      <vt:lpstr>6° BONUS</vt:lpstr>
      <vt:lpstr>Travail à rendre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de Strasbourg-Europe</dc:title>
  <dc:creator>Maite Haegelin</dc:creator>
  <cp:lastModifiedBy>Thierry JOST</cp:lastModifiedBy>
  <cp:revision>137</cp:revision>
  <dcterms:modified xsi:type="dcterms:W3CDTF">2024-12-12T12:37:17Z</dcterms:modified>
</cp:coreProperties>
</file>