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5" r:id="rId2"/>
    <p:sldId id="257" r:id="rId3"/>
    <p:sldId id="258" r:id="rId4"/>
    <p:sldId id="266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C7BFE6"/>
    <a:srgbClr val="FEF9F6"/>
    <a:srgbClr val="052F61"/>
    <a:srgbClr val="F0ECEF"/>
    <a:srgbClr val="F3E7D9"/>
    <a:srgbClr val="DCE8ED"/>
    <a:srgbClr val="FFFD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02" autoAdjust="0"/>
    <p:restoredTop sz="94660"/>
  </p:normalViewPr>
  <p:slideViewPr>
    <p:cSldViewPr snapToGrid="0">
      <p:cViewPr varScale="1">
        <p:scale>
          <a:sx n="67" d="100"/>
          <a:sy n="67" d="100"/>
        </p:scale>
        <p:origin x="38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gif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8C263E-A61C-44C3-AC4E-7A8CABF852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8A5BA18-56A4-4B1F-A68D-DAA13ACAF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5BAA35-BCAD-4ECF-8F24-7AA902539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400" y="-28550"/>
            <a:ext cx="8554720" cy="68865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5FC378-E9AA-47EE-80AD-A3C1216DB47A}"/>
              </a:ext>
            </a:extLst>
          </p:cNvPr>
          <p:cNvSpPr txBox="1"/>
          <p:nvPr/>
        </p:nvSpPr>
        <p:spPr>
          <a:xfrm>
            <a:off x="4416574" y="4181945"/>
            <a:ext cx="63225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000" b="1" dirty="0">
                <a:solidFill>
                  <a:schemeClr val="bg2"/>
                </a:solidFill>
              </a:rPr>
              <a:t>Préparation aux Sciences de l’Ingénieur.</a:t>
            </a:r>
          </a:p>
        </p:txBody>
      </p:sp>
    </p:spTree>
    <p:extLst>
      <p:ext uri="{BB962C8B-B14F-4D97-AF65-F5344CB8AC3E}">
        <p14:creationId xmlns:p14="http://schemas.microsoft.com/office/powerpoint/2010/main" val="41842396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55BAA35-BCAD-4ECF-8F24-7AA902539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4" r="69084" b="-484"/>
          <a:stretch/>
        </p:blipFill>
        <p:spPr>
          <a:xfrm>
            <a:off x="1" y="19050"/>
            <a:ext cx="2216790" cy="62293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8D360B7-2836-4BDD-8D46-5DD22836C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0" t="37345" r="-891" b="36791"/>
          <a:stretch/>
        </p:blipFill>
        <p:spPr>
          <a:xfrm>
            <a:off x="0" y="6172200"/>
            <a:ext cx="2249354" cy="68579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EE61454-E7A5-47CF-B9C9-0FDE55FE54F0}"/>
              </a:ext>
            </a:extLst>
          </p:cNvPr>
          <p:cNvSpPr/>
          <p:nvPr/>
        </p:nvSpPr>
        <p:spPr>
          <a:xfrm>
            <a:off x="2216791" y="1287488"/>
            <a:ext cx="997520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72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Simulation dynamique</a:t>
            </a:r>
          </a:p>
          <a:p>
            <a:pPr algn="ctr"/>
            <a:endParaRPr lang="fr-FR" sz="7200" b="1" i="1" dirty="0">
              <a:solidFill>
                <a:schemeClr val="accent3">
                  <a:lumMod val="40000"/>
                  <a:lumOff val="60000"/>
                </a:schemeClr>
              </a:solidFill>
              <a:latin typeface="Comic Sans MS" pitchFamily="66" charset="0"/>
            </a:endParaRPr>
          </a:p>
          <a:p>
            <a:pPr algn="ctr"/>
            <a:r>
              <a:rPr lang="fr-FR" sz="72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Le stick de colle</a:t>
            </a:r>
            <a:endParaRPr lang="fr-FR" sz="7200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A591D93-75C2-4D12-817E-2A7FB3B90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914202">
            <a:off x="6050201" y="3527299"/>
            <a:ext cx="1854295" cy="379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990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8D360B7-2836-4BDD-8D46-5DD22836C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0" t="37345" r="-891" b="36791"/>
          <a:stretch/>
        </p:blipFill>
        <p:spPr>
          <a:xfrm>
            <a:off x="0" y="6172200"/>
            <a:ext cx="2249354" cy="6857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55BAA35-BCAD-4ECF-8F24-7AA902539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4" r="69084" b="-484"/>
          <a:stretch/>
        </p:blipFill>
        <p:spPr>
          <a:xfrm>
            <a:off x="0" y="0"/>
            <a:ext cx="2223569" cy="6248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876AEAB-BDE8-4461-BEC6-F3888B873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7199" y="0"/>
            <a:ext cx="423411" cy="30296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A68C17F-2777-4845-93C7-6D0ED63B79CC}"/>
              </a:ext>
            </a:extLst>
          </p:cNvPr>
          <p:cNvSpPr txBox="1"/>
          <p:nvPr/>
        </p:nvSpPr>
        <p:spPr>
          <a:xfrm>
            <a:off x="13209603" y="151483"/>
            <a:ext cx="164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solidFill>
                  <a:srgbClr val="0070C0"/>
                </a:solidFill>
              </a:rPr>
              <a:t>Sciences de l’ingénieur</a:t>
            </a: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D2D7A959-2BFA-46E2-BCFD-AF72A4FADCE8}"/>
              </a:ext>
            </a:extLst>
          </p:cNvPr>
          <p:cNvSpPr txBox="1">
            <a:spLocks noChangeArrowheads="1"/>
          </p:cNvSpPr>
          <p:nvPr/>
        </p:nvSpPr>
        <p:spPr>
          <a:xfrm>
            <a:off x="3808946" y="384363"/>
            <a:ext cx="7772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b="1" i="1" dirty="0">
                <a:solidFill>
                  <a:schemeClr val="folHlink"/>
                </a:solidFill>
                <a:latin typeface="Comic Sans MS" pitchFamily="66" charset="0"/>
              </a:rPr>
              <a:t>Simulation dynamique</a:t>
            </a:r>
            <a:endParaRPr lang="en-GB" altLang="fr-FR" b="1" i="1" dirty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8BA8B23A-77E9-4958-833A-AF20C99F07A4}"/>
              </a:ext>
            </a:extLst>
          </p:cNvPr>
          <p:cNvSpPr txBox="1">
            <a:spLocks noChangeArrowheads="1"/>
          </p:cNvSpPr>
          <p:nvPr/>
        </p:nvSpPr>
        <p:spPr>
          <a:xfrm>
            <a:off x="2695575" y="1755963"/>
            <a:ext cx="8885771" cy="1749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fr-FR" altLang="fr-FR" sz="44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1° Recherchez les classes d’équivalence du mécanisme</a:t>
            </a:r>
            <a:endParaRPr lang="en-GB" altLang="fr-FR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A1E9659-59D3-42D2-AEAD-A0D183F71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6019" y="3832801"/>
            <a:ext cx="2967556" cy="1923473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D17FE614-66A6-4148-9DB2-3F7B7CFF8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1151" y="3832801"/>
            <a:ext cx="3644936" cy="1923473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8B32FA11-5E42-4CDF-AC94-405ECE98B8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6087" y="3823432"/>
            <a:ext cx="2870163" cy="1932842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55861088-DBBB-4760-A172-F6F8C8EB8D1E}"/>
              </a:ext>
            </a:extLst>
          </p:cNvPr>
          <p:cNvSpPr txBox="1"/>
          <p:nvPr/>
        </p:nvSpPr>
        <p:spPr>
          <a:xfrm>
            <a:off x="3676650" y="5899209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Bouton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08608E8-49ED-4575-91B3-8225C4BA74BA}"/>
              </a:ext>
            </a:extLst>
          </p:cNvPr>
          <p:cNvSpPr txBox="1"/>
          <p:nvPr/>
        </p:nvSpPr>
        <p:spPr>
          <a:xfrm>
            <a:off x="6410327" y="5930384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Colle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F550BDB-D650-41CB-A744-B2ED391E9999}"/>
              </a:ext>
            </a:extLst>
          </p:cNvPr>
          <p:cNvSpPr txBox="1"/>
          <p:nvPr/>
        </p:nvSpPr>
        <p:spPr>
          <a:xfrm>
            <a:off x="9420229" y="5972175"/>
            <a:ext cx="2419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Corps &amp; Bouchon</a:t>
            </a:r>
          </a:p>
        </p:txBody>
      </p:sp>
    </p:spTree>
    <p:extLst>
      <p:ext uri="{BB962C8B-B14F-4D97-AF65-F5344CB8AC3E}">
        <p14:creationId xmlns:p14="http://schemas.microsoft.com/office/powerpoint/2010/main" val="138253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8D360B7-2836-4BDD-8D46-5DD22836C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0" t="37345" r="-891" b="36791"/>
          <a:stretch/>
        </p:blipFill>
        <p:spPr>
          <a:xfrm>
            <a:off x="0" y="6172200"/>
            <a:ext cx="2249354" cy="6857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55BAA35-BCAD-4ECF-8F24-7AA902539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4" r="69084" b="-484"/>
          <a:stretch/>
        </p:blipFill>
        <p:spPr>
          <a:xfrm>
            <a:off x="0" y="0"/>
            <a:ext cx="2223569" cy="6248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876AEAB-BDE8-4461-BEC6-F3888B873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7199" y="0"/>
            <a:ext cx="423411" cy="30296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A68C17F-2777-4845-93C7-6D0ED63B79CC}"/>
              </a:ext>
            </a:extLst>
          </p:cNvPr>
          <p:cNvSpPr txBox="1"/>
          <p:nvPr/>
        </p:nvSpPr>
        <p:spPr>
          <a:xfrm>
            <a:off x="13209603" y="151483"/>
            <a:ext cx="164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solidFill>
                  <a:srgbClr val="0070C0"/>
                </a:solidFill>
              </a:rPr>
              <a:t>Sciences de l’ingénieur</a:t>
            </a: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D2D7A959-2BFA-46E2-BCFD-AF72A4FADCE8}"/>
              </a:ext>
            </a:extLst>
          </p:cNvPr>
          <p:cNvSpPr txBox="1">
            <a:spLocks noChangeArrowheads="1"/>
          </p:cNvSpPr>
          <p:nvPr/>
        </p:nvSpPr>
        <p:spPr>
          <a:xfrm>
            <a:off x="3808946" y="384363"/>
            <a:ext cx="7772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b="1" i="1" dirty="0">
                <a:solidFill>
                  <a:schemeClr val="folHlink"/>
                </a:solidFill>
                <a:latin typeface="Comic Sans MS" pitchFamily="66" charset="0"/>
              </a:rPr>
              <a:t>Simulation dynamique</a:t>
            </a:r>
            <a:endParaRPr lang="en-GB" altLang="fr-FR" b="1" i="1" dirty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8BA8B23A-77E9-4958-833A-AF20C99F07A4}"/>
              </a:ext>
            </a:extLst>
          </p:cNvPr>
          <p:cNvSpPr txBox="1">
            <a:spLocks noChangeArrowheads="1"/>
          </p:cNvSpPr>
          <p:nvPr/>
        </p:nvSpPr>
        <p:spPr>
          <a:xfrm>
            <a:off x="2695575" y="1755963"/>
            <a:ext cx="8885771" cy="1749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fr-FR" altLang="fr-FR" sz="44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2° Réalisez le SEA Colle.</a:t>
            </a:r>
            <a:endParaRPr lang="en-GB" altLang="fr-FR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2E9711C-1E93-4AA5-A0CE-A0F71184C22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568" t="5808" r="6673" b="6445"/>
          <a:stretch/>
        </p:blipFill>
        <p:spPr>
          <a:xfrm>
            <a:off x="2223569" y="2630581"/>
            <a:ext cx="4781550" cy="39338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44182C-1FC5-4F11-8A5D-D5A7840EDEB1}"/>
              </a:ext>
            </a:extLst>
          </p:cNvPr>
          <p:cNvSpPr txBox="1"/>
          <p:nvPr/>
        </p:nvSpPr>
        <p:spPr>
          <a:xfrm>
            <a:off x="7800975" y="2829139"/>
            <a:ext cx="439102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2.1. Créez un nouvel assemblage.</a:t>
            </a:r>
          </a:p>
          <a:p>
            <a:endParaRPr lang="fr-FR" dirty="0"/>
          </a:p>
          <a:p>
            <a:r>
              <a:rPr lang="fr-FR" dirty="0"/>
              <a:t>a) </a:t>
            </a:r>
            <a:r>
              <a:rPr lang="fr-FR" altLang="fr-FR" b="1" dirty="0">
                <a:solidFill>
                  <a:srgbClr val="FFFFFF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Allumez votre PC, puis double cliquez sur l'icône </a:t>
            </a:r>
          </a:p>
          <a:p>
            <a:endParaRPr lang="fr-FR" b="1" dirty="0">
              <a:solidFill>
                <a:srgbClr val="FFFFFF"/>
              </a:solidFill>
            </a:endParaRPr>
          </a:p>
          <a:p>
            <a:endParaRPr lang="fr-FR" b="1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</a:rPr>
              <a:t>b) Faites nouveau et sélectionnez « </a:t>
            </a:r>
            <a:r>
              <a:rPr lang="fr-FR" b="1" dirty="0" err="1">
                <a:solidFill>
                  <a:srgbClr val="FFFFFF"/>
                </a:solidFill>
              </a:rPr>
              <a:t>Standard.iam</a:t>
            </a:r>
            <a:r>
              <a:rPr lang="fr-FR" b="1" dirty="0">
                <a:solidFill>
                  <a:srgbClr val="FFFFFF"/>
                </a:solidFill>
              </a:rPr>
              <a:t> dans la rubrique « Ensemble ».</a:t>
            </a:r>
          </a:p>
          <a:p>
            <a:endParaRPr lang="fr-FR" b="1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</a:rPr>
              <a:t>c) Placez les deux éléments de cette classe d’équivalence:</a:t>
            </a:r>
          </a:p>
          <a:p>
            <a:pPr marL="285750" indent="-285750">
              <a:buFontTx/>
              <a:buChar char="-"/>
            </a:pPr>
            <a:r>
              <a:rPr lang="fr-FR" b="1" dirty="0" err="1">
                <a:solidFill>
                  <a:srgbClr val="FFFFFF"/>
                </a:solidFill>
              </a:rPr>
              <a:t>Support.ipt</a:t>
            </a:r>
            <a:endParaRPr lang="fr-FR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b="1" dirty="0" err="1">
                <a:solidFill>
                  <a:srgbClr val="FFFFFF"/>
                </a:solidFill>
              </a:rPr>
              <a:t>Colle.ipt</a:t>
            </a:r>
            <a:endParaRPr lang="fr-FR" b="1" dirty="0">
              <a:solidFill>
                <a:srgbClr val="FFFFFF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5B18909-1D72-40A5-A7D6-90F54E8AF5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1982" y="3704392"/>
            <a:ext cx="492298" cy="563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072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8D360B7-2836-4BDD-8D46-5DD22836C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0" t="37345" r="-891" b="36791"/>
          <a:stretch/>
        </p:blipFill>
        <p:spPr>
          <a:xfrm>
            <a:off x="0" y="6172200"/>
            <a:ext cx="2249354" cy="6857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55BAA35-BCAD-4ECF-8F24-7AA902539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4" r="69084" b="-484"/>
          <a:stretch/>
        </p:blipFill>
        <p:spPr>
          <a:xfrm>
            <a:off x="0" y="0"/>
            <a:ext cx="2223569" cy="6248400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8876AEAB-BDE8-4461-BEC6-F3888B873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7199" y="0"/>
            <a:ext cx="423411" cy="302966"/>
          </a:xfrm>
          <a:prstGeom prst="rect">
            <a:avLst/>
          </a:prstGeom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AA68C17F-2777-4845-93C7-6D0ED63B79CC}"/>
              </a:ext>
            </a:extLst>
          </p:cNvPr>
          <p:cNvSpPr txBox="1"/>
          <p:nvPr/>
        </p:nvSpPr>
        <p:spPr>
          <a:xfrm>
            <a:off x="13209603" y="151483"/>
            <a:ext cx="1649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b="1" dirty="0">
                <a:solidFill>
                  <a:srgbClr val="0070C0"/>
                </a:solidFill>
              </a:rPr>
              <a:t>Sciences de l’ingénieur</a:t>
            </a:r>
          </a:p>
        </p:txBody>
      </p:sp>
      <p:sp>
        <p:nvSpPr>
          <p:cNvPr id="31" name="Rectangle 2">
            <a:extLst>
              <a:ext uri="{FF2B5EF4-FFF2-40B4-BE49-F238E27FC236}">
                <a16:creationId xmlns:a16="http://schemas.microsoft.com/office/drawing/2014/main" id="{D2D7A959-2BFA-46E2-BCFD-AF72A4FADCE8}"/>
              </a:ext>
            </a:extLst>
          </p:cNvPr>
          <p:cNvSpPr txBox="1">
            <a:spLocks noChangeArrowheads="1"/>
          </p:cNvSpPr>
          <p:nvPr/>
        </p:nvSpPr>
        <p:spPr>
          <a:xfrm>
            <a:off x="3808946" y="384363"/>
            <a:ext cx="7772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b="1" i="1" dirty="0">
                <a:solidFill>
                  <a:schemeClr val="folHlink"/>
                </a:solidFill>
                <a:latin typeface="Comic Sans MS" pitchFamily="66" charset="0"/>
              </a:rPr>
              <a:t>Simulation dynamique</a:t>
            </a:r>
            <a:endParaRPr lang="en-GB" altLang="fr-FR" b="1" i="1" dirty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8BA8B23A-77E9-4958-833A-AF20C99F07A4}"/>
              </a:ext>
            </a:extLst>
          </p:cNvPr>
          <p:cNvSpPr txBox="1">
            <a:spLocks noChangeArrowheads="1"/>
          </p:cNvSpPr>
          <p:nvPr/>
        </p:nvSpPr>
        <p:spPr>
          <a:xfrm>
            <a:off x="2695575" y="1755963"/>
            <a:ext cx="8885771" cy="1749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fr-FR" altLang="fr-FR" sz="44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2° Réalisez le SEA Colle.</a:t>
            </a:r>
            <a:endParaRPr lang="en-GB" altLang="fr-FR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D17FE614-66A6-4148-9DB2-3F7B7CFF8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973" y="2543463"/>
            <a:ext cx="3644936" cy="1923473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99D01B82-FC75-4518-A286-D8E6DD25991D}"/>
              </a:ext>
            </a:extLst>
          </p:cNvPr>
          <p:cNvSpPr txBox="1"/>
          <p:nvPr/>
        </p:nvSpPr>
        <p:spPr>
          <a:xfrm>
            <a:off x="7800975" y="2829139"/>
            <a:ext cx="4391025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2.1. Créez un nouvel assemblage.</a:t>
            </a:r>
          </a:p>
          <a:p>
            <a:endParaRPr lang="fr-FR" dirty="0"/>
          </a:p>
          <a:p>
            <a:r>
              <a:rPr lang="fr-FR" dirty="0"/>
              <a:t>d) Placez une contrainte pour positionner ces deux pièces comme ci-contre.</a:t>
            </a:r>
            <a:r>
              <a:rPr lang="fr-FR" b="1" dirty="0">
                <a:solidFill>
                  <a:srgbClr val="FFFFFF"/>
                </a:solidFill>
              </a:rPr>
              <a:t> Plus aucun mouvement ne doit exister entre ces pièces.</a:t>
            </a:r>
          </a:p>
          <a:p>
            <a:endParaRPr lang="fr-FR" b="1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</a:rPr>
              <a:t>e) Sauvegardez cet assemblage sous: SEA-</a:t>
            </a:r>
            <a:r>
              <a:rPr lang="fr-FR" b="1" dirty="0" err="1">
                <a:solidFill>
                  <a:srgbClr val="FFFFFF"/>
                </a:solidFill>
              </a:rPr>
              <a:t>Colle.iam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7751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8D360B7-2836-4BDD-8D46-5DD22836C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0" t="37345" r="-891" b="36791"/>
          <a:stretch/>
        </p:blipFill>
        <p:spPr>
          <a:xfrm>
            <a:off x="0" y="6172200"/>
            <a:ext cx="2249354" cy="6857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55BAA35-BCAD-4ECF-8F24-7AA902539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4" r="69084" b="-484"/>
          <a:stretch/>
        </p:blipFill>
        <p:spPr>
          <a:xfrm>
            <a:off x="0" y="0"/>
            <a:ext cx="2223569" cy="6248400"/>
          </a:xfrm>
          <a:prstGeom prst="rect">
            <a:avLst/>
          </a:prstGeom>
        </p:spPr>
      </p:pic>
      <p:sp>
        <p:nvSpPr>
          <p:cNvPr id="31" name="Rectangle 2">
            <a:extLst>
              <a:ext uri="{FF2B5EF4-FFF2-40B4-BE49-F238E27FC236}">
                <a16:creationId xmlns:a16="http://schemas.microsoft.com/office/drawing/2014/main" id="{D2D7A959-2BFA-46E2-BCFD-AF72A4FADCE8}"/>
              </a:ext>
            </a:extLst>
          </p:cNvPr>
          <p:cNvSpPr txBox="1">
            <a:spLocks noChangeArrowheads="1"/>
          </p:cNvSpPr>
          <p:nvPr/>
        </p:nvSpPr>
        <p:spPr>
          <a:xfrm>
            <a:off x="3808946" y="384363"/>
            <a:ext cx="7772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b="1" i="1" dirty="0">
                <a:solidFill>
                  <a:schemeClr val="folHlink"/>
                </a:solidFill>
                <a:latin typeface="Comic Sans MS" pitchFamily="66" charset="0"/>
              </a:rPr>
              <a:t>Simulation dynamique</a:t>
            </a:r>
            <a:endParaRPr lang="en-GB" altLang="fr-FR" b="1" i="1" dirty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8BA8B23A-77E9-4958-833A-AF20C99F07A4}"/>
              </a:ext>
            </a:extLst>
          </p:cNvPr>
          <p:cNvSpPr txBox="1">
            <a:spLocks noChangeArrowheads="1"/>
          </p:cNvSpPr>
          <p:nvPr/>
        </p:nvSpPr>
        <p:spPr>
          <a:xfrm>
            <a:off x="2362201" y="1755963"/>
            <a:ext cx="9829800" cy="1749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fr-FR" altLang="fr-FR" sz="44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3° Réalisez le SEB </a:t>
            </a:r>
            <a:r>
              <a:rPr lang="fr-FR" altLang="fr-FR" sz="4400" b="1" i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Corps&amp;Bouchon</a:t>
            </a:r>
            <a:r>
              <a:rPr lang="fr-FR" altLang="fr-FR" sz="44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.</a:t>
            </a:r>
            <a:endParaRPr lang="en-GB" altLang="fr-FR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D01B82-FC75-4518-A286-D8E6DD25991D}"/>
              </a:ext>
            </a:extLst>
          </p:cNvPr>
          <p:cNvSpPr txBox="1"/>
          <p:nvPr/>
        </p:nvSpPr>
        <p:spPr>
          <a:xfrm>
            <a:off x="7800975" y="2829139"/>
            <a:ext cx="439102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2.2. Créez un nouvel assemblage.</a:t>
            </a:r>
          </a:p>
          <a:p>
            <a:endParaRPr lang="fr-FR" dirty="0"/>
          </a:p>
          <a:p>
            <a:r>
              <a:rPr lang="fr-FR" b="1" dirty="0">
                <a:solidFill>
                  <a:srgbClr val="FFFFFF"/>
                </a:solidFill>
              </a:rPr>
              <a:t>f) Placez les deux éléments de cette classe d’équivalence:</a:t>
            </a:r>
          </a:p>
          <a:p>
            <a:pPr marL="285750" indent="-285750">
              <a:buFontTx/>
              <a:buChar char="-"/>
            </a:pPr>
            <a:r>
              <a:rPr lang="fr-FR" b="1" dirty="0" err="1">
                <a:solidFill>
                  <a:srgbClr val="FFFFFF"/>
                </a:solidFill>
              </a:rPr>
              <a:t>Corps.ipt</a:t>
            </a:r>
            <a:endParaRPr lang="fr-FR" b="1" dirty="0">
              <a:solidFill>
                <a:srgbClr val="FFFFFF"/>
              </a:solidFill>
            </a:endParaRPr>
          </a:p>
          <a:p>
            <a:pPr marL="285750" indent="-285750">
              <a:buFontTx/>
              <a:buChar char="-"/>
            </a:pPr>
            <a:r>
              <a:rPr lang="fr-FR" b="1" dirty="0" err="1">
                <a:solidFill>
                  <a:srgbClr val="FFFFFF"/>
                </a:solidFill>
              </a:rPr>
              <a:t>Bouchon.ipt</a:t>
            </a:r>
            <a:endParaRPr lang="fr-FR" b="1" dirty="0">
              <a:solidFill>
                <a:srgbClr val="FFFFFF"/>
              </a:solidFill>
            </a:endParaRPr>
          </a:p>
          <a:p>
            <a:endParaRPr lang="fr-FR" dirty="0"/>
          </a:p>
          <a:p>
            <a:r>
              <a:rPr lang="fr-FR" dirty="0"/>
              <a:t>g) Placez une contrainte pour positionner ces deux pièces comme ci-contre.</a:t>
            </a:r>
            <a:r>
              <a:rPr lang="fr-FR" b="1" dirty="0">
                <a:solidFill>
                  <a:srgbClr val="FFFFFF"/>
                </a:solidFill>
              </a:rPr>
              <a:t> Plus aucun mouvement ne doit exister entre ces pièces.</a:t>
            </a:r>
          </a:p>
          <a:p>
            <a:endParaRPr lang="fr-FR" b="1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</a:rPr>
              <a:t>h) Sauvegardez sous:</a:t>
            </a:r>
          </a:p>
          <a:p>
            <a:r>
              <a:rPr lang="fr-FR" b="1" dirty="0" err="1">
                <a:solidFill>
                  <a:srgbClr val="FFFFFF"/>
                </a:solidFill>
              </a:rPr>
              <a:t>Corps&amp;Bouchon.iam</a:t>
            </a: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A396690-BA9D-4FCE-B128-333A1B4D15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5969" y="2630581"/>
            <a:ext cx="3720031" cy="19999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920DB0-B7A1-46DE-9B27-EED26FEEEC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3761321" y="3889240"/>
            <a:ext cx="1720938" cy="3530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111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68D360B7-2836-4BDD-8D46-5DD22836C32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600" t="37345" r="-891" b="36791"/>
          <a:stretch/>
        </p:blipFill>
        <p:spPr>
          <a:xfrm>
            <a:off x="0" y="6172200"/>
            <a:ext cx="2249354" cy="6857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55BAA35-BCAD-4ECF-8F24-7AA902539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84" r="69084" b="-484"/>
          <a:stretch/>
        </p:blipFill>
        <p:spPr>
          <a:xfrm>
            <a:off x="0" y="0"/>
            <a:ext cx="2223569" cy="6248400"/>
          </a:xfrm>
          <a:prstGeom prst="rect">
            <a:avLst/>
          </a:prstGeom>
        </p:spPr>
      </p:pic>
      <p:sp>
        <p:nvSpPr>
          <p:cNvPr id="31" name="Rectangle 2">
            <a:extLst>
              <a:ext uri="{FF2B5EF4-FFF2-40B4-BE49-F238E27FC236}">
                <a16:creationId xmlns:a16="http://schemas.microsoft.com/office/drawing/2014/main" id="{D2D7A959-2BFA-46E2-BCFD-AF72A4FADCE8}"/>
              </a:ext>
            </a:extLst>
          </p:cNvPr>
          <p:cNvSpPr txBox="1">
            <a:spLocks noChangeArrowheads="1"/>
          </p:cNvSpPr>
          <p:nvPr/>
        </p:nvSpPr>
        <p:spPr>
          <a:xfrm>
            <a:off x="3808946" y="384363"/>
            <a:ext cx="7772400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8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fr-FR" altLang="fr-FR" b="1" i="1" dirty="0">
                <a:solidFill>
                  <a:schemeClr val="folHlink"/>
                </a:solidFill>
                <a:latin typeface="Comic Sans MS" pitchFamily="66" charset="0"/>
              </a:rPr>
              <a:t>Simulation dynamique</a:t>
            </a:r>
            <a:endParaRPr lang="en-GB" altLang="fr-FR" b="1" i="1" dirty="0">
              <a:solidFill>
                <a:schemeClr val="folHlink"/>
              </a:solidFill>
              <a:latin typeface="Comic Sans MS" pitchFamily="66" charset="0"/>
            </a:endParaRPr>
          </a:p>
        </p:txBody>
      </p:sp>
      <p:sp>
        <p:nvSpPr>
          <p:cNvPr id="32" name="Rectangle 3">
            <a:extLst>
              <a:ext uri="{FF2B5EF4-FFF2-40B4-BE49-F238E27FC236}">
                <a16:creationId xmlns:a16="http://schemas.microsoft.com/office/drawing/2014/main" id="{8BA8B23A-77E9-4958-833A-AF20C99F07A4}"/>
              </a:ext>
            </a:extLst>
          </p:cNvPr>
          <p:cNvSpPr txBox="1">
            <a:spLocks noChangeArrowheads="1"/>
          </p:cNvSpPr>
          <p:nvPr/>
        </p:nvSpPr>
        <p:spPr>
          <a:xfrm>
            <a:off x="2362201" y="1755963"/>
            <a:ext cx="9829800" cy="17492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21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8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6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None/>
              <a:defRPr sz="1400" kern="1200" cap="none">
                <a:solidFill>
                  <a:schemeClr val="tx1">
                    <a:tint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  <a:defRPr/>
            </a:pPr>
            <a:r>
              <a:rPr lang="fr-FR" altLang="fr-FR" sz="4400" b="1" i="1" dirty="0">
                <a:solidFill>
                  <a:schemeClr val="accent3">
                    <a:lumMod val="40000"/>
                    <a:lumOff val="60000"/>
                  </a:schemeClr>
                </a:solidFill>
                <a:latin typeface="Comic Sans MS" pitchFamily="66" charset="0"/>
              </a:rPr>
              <a:t>4° Réalisez L’assemblage du stick.</a:t>
            </a:r>
            <a:endParaRPr lang="en-GB" altLang="fr-FR" dirty="0">
              <a:solidFill>
                <a:schemeClr val="accent3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9D01B82-FC75-4518-A286-D8E6DD25991D}"/>
              </a:ext>
            </a:extLst>
          </p:cNvPr>
          <p:cNvSpPr txBox="1"/>
          <p:nvPr/>
        </p:nvSpPr>
        <p:spPr>
          <a:xfrm>
            <a:off x="5153025" y="2829139"/>
            <a:ext cx="703897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/>
              <a:t>2.2. Créez un nouvel assemblage.</a:t>
            </a:r>
          </a:p>
          <a:p>
            <a:endParaRPr lang="fr-FR" dirty="0"/>
          </a:p>
          <a:p>
            <a:r>
              <a:rPr lang="fr-FR" b="1" dirty="0">
                <a:solidFill>
                  <a:srgbClr val="FFFFFF"/>
                </a:solidFill>
              </a:rPr>
              <a:t>i) Placez les sous ensemble (SEA et SEB) et la pièce Bouton (SEC).</a:t>
            </a:r>
          </a:p>
          <a:p>
            <a:endParaRPr lang="fr-FR" dirty="0"/>
          </a:p>
          <a:p>
            <a:r>
              <a:rPr lang="fr-FR" b="1" dirty="0"/>
              <a:t>j) Placez une contrainte pour positionner SEB sur le bouton et supprimez tous les mouvements possibles </a:t>
            </a:r>
            <a:r>
              <a:rPr lang="fr-FR" b="1" dirty="0">
                <a:solidFill>
                  <a:srgbClr val="FFFFFF"/>
                </a:solidFill>
              </a:rPr>
              <a:t>.</a:t>
            </a:r>
          </a:p>
          <a:p>
            <a:endParaRPr lang="fr-FR" b="1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</a:rPr>
              <a:t>k)</a:t>
            </a:r>
            <a:r>
              <a:rPr lang="fr-FR" b="1" dirty="0"/>
              <a:t> Placez une contrainte pour positionner SEA sur le en gardant la rotation possible et en orientant les faces du support et du bouton.</a:t>
            </a:r>
            <a:endParaRPr lang="fr-FR" b="1" dirty="0">
              <a:solidFill>
                <a:srgbClr val="FFFFFF"/>
              </a:solidFill>
            </a:endParaRPr>
          </a:p>
          <a:p>
            <a:endParaRPr lang="fr-FR" b="1" dirty="0">
              <a:solidFill>
                <a:srgbClr val="FFFFFF"/>
              </a:solidFill>
            </a:endParaRPr>
          </a:p>
          <a:p>
            <a:r>
              <a:rPr lang="fr-FR" b="1" dirty="0">
                <a:solidFill>
                  <a:srgbClr val="FFFFFF"/>
                </a:solidFill>
              </a:rPr>
              <a:t>Sauvegardez sous:</a:t>
            </a:r>
          </a:p>
          <a:p>
            <a:r>
              <a:rPr lang="fr-FR" b="1" dirty="0" err="1">
                <a:solidFill>
                  <a:srgbClr val="FFFFFF"/>
                </a:solidFill>
              </a:rPr>
              <a:t>StickDeColle.iam</a:t>
            </a: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40514-3D57-40A5-A0A6-966C850A4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014430" y="4043404"/>
            <a:ext cx="4036638" cy="121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166790"/>
      </p:ext>
    </p:extLst>
  </p:cSld>
  <p:clrMapOvr>
    <a:masterClrMapping/>
  </p:clrMapOvr>
</p:sld>
</file>

<file path=ppt/theme/theme1.xml><?xml version="1.0" encoding="utf-8"?>
<a:theme xmlns:a="http://schemas.openxmlformats.org/drawingml/2006/main" name="Secteu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5894</TotalTime>
  <Words>300</Words>
  <Application>Microsoft Office PowerPoint</Application>
  <PresentationFormat>Grand écran</PresentationFormat>
  <Paragraphs>55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4" baseType="lpstr">
      <vt:lpstr>Arial</vt:lpstr>
      <vt:lpstr>Century Gothic</vt:lpstr>
      <vt:lpstr>Comic Sans MS</vt:lpstr>
      <vt:lpstr>Times New Roman</vt:lpstr>
      <vt:lpstr>Wingdings</vt:lpstr>
      <vt:lpstr>Wingdings 3</vt:lpstr>
      <vt:lpstr>Secteur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thierry jost</dc:creator>
  <cp:lastModifiedBy>thierry jost</cp:lastModifiedBy>
  <cp:revision>40</cp:revision>
  <dcterms:created xsi:type="dcterms:W3CDTF">2023-10-03T07:47:23Z</dcterms:created>
  <dcterms:modified xsi:type="dcterms:W3CDTF">2023-11-27T08:48:44Z</dcterms:modified>
</cp:coreProperties>
</file>