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1"/>
  </p:notesMasterIdLst>
  <p:sldIdLst>
    <p:sldId id="282" r:id="rId2"/>
    <p:sldId id="256" r:id="rId3"/>
    <p:sldId id="283" r:id="rId4"/>
    <p:sldId id="284" r:id="rId5"/>
    <p:sldId id="285" r:id="rId6"/>
    <p:sldId id="286" r:id="rId7"/>
    <p:sldId id="287" r:id="rId8"/>
    <p:sldId id="288" r:id="rId9"/>
    <p:sldId id="289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Montserrat" panose="020B0604020202020204" charset="0"/>
      <p:regular r:id="rId20"/>
      <p:bold r:id="rId21"/>
      <p:italic r:id="rId22"/>
      <p:boldItalic r:id="rId23"/>
    </p:embeddedFont>
    <p:embeddedFont>
      <p:font typeface="Montserrat Light" panose="020B0604020202020204" charset="0"/>
      <p:regular r:id="rId24"/>
      <p:bold r:id="rId25"/>
      <p:italic r:id="rId26"/>
      <p:boldItalic r:id="rId27"/>
    </p:embeddedFont>
    <p:embeddedFont>
      <p:font typeface="Montserrat SemiBold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58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9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7112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46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800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09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06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356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29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EC01-01-02-13-Plan%20machine%20a%20mouler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EC01-01-02-14-Dessin%20d'ensemble%201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wmf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Le dessin technique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Utilité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99CCCB-F359-454D-A338-43E312473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533" y="1920240"/>
            <a:ext cx="6757477" cy="247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80457" y="209137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Utilité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08C109-6239-4801-8154-9E452EF9B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583" y="2878773"/>
            <a:ext cx="6716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/>
              <a:t>Plan </a:t>
            </a:r>
            <a:r>
              <a:rPr lang="fr-FR" altLang="fr-FR">
                <a:hlinkClick r:id="rId3" action="ppaction://hlinkfile"/>
              </a:rPr>
              <a:t>d’ensemble</a:t>
            </a:r>
            <a:r>
              <a:rPr lang="fr-FR" altLang="fr-FR"/>
              <a:t> d’une Machine à mouler les noyaux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507A7D-3FE6-4D0A-BD20-F0FF68556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5236" y="3977005"/>
            <a:ext cx="5248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/>
              <a:t>Plan d’ensemble d’un </a:t>
            </a:r>
            <a:r>
              <a:rPr lang="fr-FR" altLang="fr-FR">
                <a:hlinkClick r:id="rId4" action="ppaction://hlinkfile"/>
              </a:rPr>
              <a:t>appareil</a:t>
            </a:r>
            <a:r>
              <a:rPr lang="fr-FR" altLang="fr-FR"/>
              <a:t> à marquer</a:t>
            </a:r>
          </a:p>
        </p:txBody>
      </p:sp>
    </p:spTree>
    <p:extLst>
      <p:ext uri="{BB962C8B-B14F-4D97-AF65-F5344CB8AC3E}">
        <p14:creationId xmlns:p14="http://schemas.microsoft.com/office/powerpoint/2010/main" val="206737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108808" y="462224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Différents dessins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68EF2722-7F20-4522-9FAB-8CA8A2EBD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051" y="1654124"/>
            <a:ext cx="1620838" cy="173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890193A-6EC4-4CD3-8CF2-1D5681E9C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155" y="2973387"/>
            <a:ext cx="3060700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852F7729-C3C7-43C6-B967-C215CF79B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02" y="2320874"/>
            <a:ext cx="2427287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0BE8C7E-C26A-4194-AA49-702C6D337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61153" b="6871"/>
          <a:stretch>
            <a:fillRect/>
          </a:stretch>
        </p:blipFill>
        <p:spPr bwMode="auto">
          <a:xfrm>
            <a:off x="237191" y="1251902"/>
            <a:ext cx="1565275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310" r="61153" b="68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C08B09-5C7C-48AA-BA36-0071D62793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251902"/>
            <a:ext cx="2714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6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91780" y="462224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Représentation orthogonale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8142A019-0C53-40C5-9EF6-A869A6E28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61153" b="6871"/>
          <a:stretch>
            <a:fillRect/>
          </a:stretch>
        </p:blipFill>
        <p:spPr bwMode="auto">
          <a:xfrm>
            <a:off x="6320790" y="1049844"/>
            <a:ext cx="2823210" cy="409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310" r="61153" b="68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F3A813-C59C-4727-9852-4DE88CDDC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t="-87" r="8754" b="317"/>
          <a:stretch>
            <a:fillRect/>
          </a:stretch>
        </p:blipFill>
        <p:spPr bwMode="auto">
          <a:xfrm>
            <a:off x="1131245" y="1666285"/>
            <a:ext cx="4570261" cy="318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Les Normes</a:t>
            </a: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38ED718B-9EF5-4D57-B49E-207536EEBDAC}"/>
              </a:ext>
            </a:extLst>
          </p:cNvPr>
          <p:cNvSpPr txBox="1">
            <a:spLocks noChangeArrowheads="1"/>
          </p:cNvSpPr>
          <p:nvPr/>
        </p:nvSpPr>
        <p:spPr>
          <a:xfrm>
            <a:off x="4623435" y="1470867"/>
            <a:ext cx="4326337" cy="4089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altLang="fr-FR" sz="1200" dirty="0">
                <a:latin typeface="Comic Sans MS" panose="030F0702030302020204" pitchFamily="66" charset="0"/>
              </a:rPr>
              <a:t>Dans le monde il existe différents organismes de NORME. Les nationales et les internationales</a:t>
            </a:r>
          </a:p>
          <a:p>
            <a:r>
              <a:rPr lang="fr-FR" altLang="fr-FR" sz="1200" b="1" dirty="0">
                <a:latin typeface="Comic Sans MS" panose="030F0702030302020204" pitchFamily="66" charset="0"/>
              </a:rPr>
              <a:t>NF</a:t>
            </a:r>
            <a:r>
              <a:rPr lang="fr-FR" altLang="fr-FR" sz="1200" dirty="0">
                <a:latin typeface="Comic Sans MS" panose="030F0702030302020204" pitchFamily="66" charset="0"/>
              </a:rPr>
              <a:t> : pour la France</a:t>
            </a:r>
          </a:p>
          <a:p>
            <a:r>
              <a:rPr lang="fr-FR" altLang="fr-FR" sz="1200" b="1" dirty="0">
                <a:latin typeface="Comic Sans MS" panose="030F0702030302020204" pitchFamily="66" charset="0"/>
              </a:rPr>
              <a:t>ISO</a:t>
            </a:r>
            <a:r>
              <a:rPr lang="fr-FR" altLang="fr-FR" sz="1200" dirty="0">
                <a:latin typeface="Comic Sans MS" panose="030F0702030302020204" pitchFamily="66" charset="0"/>
              </a:rPr>
              <a:t> : Internationale</a:t>
            </a:r>
          </a:p>
          <a:p>
            <a:r>
              <a:rPr lang="fr-FR" altLang="fr-FR" sz="1200" b="1" dirty="0">
                <a:latin typeface="Comic Sans MS" panose="030F0702030302020204" pitchFamily="66" charset="0"/>
              </a:rPr>
              <a:t>EN</a:t>
            </a:r>
            <a:r>
              <a:rPr lang="fr-FR" altLang="fr-FR" sz="1200" dirty="0">
                <a:latin typeface="Comic Sans MS" panose="030F0702030302020204" pitchFamily="66" charset="0"/>
              </a:rPr>
              <a:t> : Europe (reprise en norme NF)</a:t>
            </a:r>
          </a:p>
          <a:p>
            <a:r>
              <a:rPr lang="fr-FR" altLang="fr-FR" sz="1200" b="1" dirty="0">
                <a:latin typeface="Comic Sans MS" panose="030F0702030302020204" pitchFamily="66" charset="0"/>
              </a:rPr>
              <a:t>DIN</a:t>
            </a:r>
            <a:r>
              <a:rPr lang="fr-FR" altLang="fr-FR" sz="1200" dirty="0">
                <a:latin typeface="Comic Sans MS" panose="030F0702030302020204" pitchFamily="66" charset="0"/>
              </a:rPr>
              <a:t> : pour l’Allemagne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BS : Grande Bretagne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ANSI : Etats Unis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JIS : Japon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En France les normes doivent être NF, voir EN, mais la norme ISO n’est pas obligatoire. Mais la norme française intègre souvent les normes EN et parfois l’ISO.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 </a:t>
            </a:r>
          </a:p>
          <a:p>
            <a:r>
              <a:rPr lang="fr-FR" altLang="fr-FR" sz="1200" dirty="0">
                <a:latin typeface="Comic Sans MS" panose="030F0702030302020204" pitchFamily="66" charset="0"/>
              </a:rPr>
              <a:t>Les Normes NF sont remisent à jour tous les 3ans, alors les normes ISO ne sont revues que tous les 5 ans.</a:t>
            </a:r>
          </a:p>
          <a:p>
            <a:endParaRPr lang="fr-FR" altLang="fr-FR" sz="1200" dirty="0">
              <a:latin typeface="Comic Sans MS" panose="030F0702030302020204" pitchFamily="66" charset="0"/>
            </a:endParaRPr>
          </a:p>
        </p:txBody>
      </p:sp>
      <p:pic>
        <p:nvPicPr>
          <p:cNvPr id="6" name="Picture 14" descr="flo">
            <a:extLst>
              <a:ext uri="{FF2B5EF4-FFF2-40B4-BE49-F238E27FC236}">
                <a16:creationId xmlns:a16="http://schemas.microsoft.com/office/drawing/2014/main" id="{B7EEE143-830C-4C85-B9C3-88EFD626E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054049"/>
            <a:ext cx="3339274" cy="408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96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Cartouche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E932231-CF0A-4A35-A18B-08734046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1754505"/>
            <a:ext cx="4495800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711FDA5-B1AC-4AE2-BE52-DFB73AD9D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" t="37241" r="3041" b="24055"/>
          <a:stretch>
            <a:fillRect/>
          </a:stretch>
        </p:blipFill>
        <p:spPr bwMode="auto">
          <a:xfrm>
            <a:off x="4835525" y="2397443"/>
            <a:ext cx="430847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083" t="37241" r="3041" b="240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54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Type de lignes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5C8335A-1AEE-4B0B-BA1F-3C330CDAF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3" r="11621"/>
          <a:stretch>
            <a:fillRect/>
          </a:stretch>
        </p:blipFill>
        <p:spPr bwMode="auto">
          <a:xfrm>
            <a:off x="1598295" y="1130540"/>
            <a:ext cx="5076825" cy="39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523" r="1162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431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Format de papier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38DFC-41A4-4DD0-8ABA-616E51C66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6" t="9626" r="21076" b="15878"/>
          <a:stretch/>
        </p:blipFill>
        <p:spPr bwMode="auto">
          <a:xfrm>
            <a:off x="2960370" y="1035876"/>
            <a:ext cx="3315784" cy="404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323" t="-5437" r="-363" b="-46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85393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143</Words>
  <Application>Microsoft Office PowerPoint</Application>
  <PresentationFormat>Affichage à l'écran (16:9)</PresentationFormat>
  <Paragraphs>22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Montserrat</vt:lpstr>
      <vt:lpstr>Montserrat Light</vt:lpstr>
      <vt:lpstr>Montserrat SemiBold</vt:lpstr>
      <vt:lpstr>Times New Roman</vt:lpstr>
      <vt:lpstr>Comic Sans MS</vt:lpstr>
      <vt:lpstr>Arial</vt:lpstr>
      <vt:lpstr>Calibri</vt:lpstr>
      <vt:lpstr>Monotype Sorts</vt:lpstr>
      <vt:lpstr>Theme_ICAM</vt:lpstr>
      <vt:lpstr>Le dessin technique</vt:lpstr>
      <vt:lpstr>Utilité</vt:lpstr>
      <vt:lpstr>Utilité</vt:lpstr>
      <vt:lpstr>Différents dessins</vt:lpstr>
      <vt:lpstr>Représentation orthogonale</vt:lpstr>
      <vt:lpstr>Les Normes</vt:lpstr>
      <vt:lpstr>Cartouche</vt:lpstr>
      <vt:lpstr>Type de lignes</vt:lpstr>
      <vt:lpstr>Format de papier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6</cp:revision>
  <dcterms:modified xsi:type="dcterms:W3CDTF">2022-09-09T09:05:50Z</dcterms:modified>
</cp:coreProperties>
</file>