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9"/>
  </p:notesMasterIdLst>
  <p:sldIdLst>
    <p:sldId id="282" r:id="rId2"/>
    <p:sldId id="294" r:id="rId3"/>
    <p:sldId id="256" r:id="rId4"/>
    <p:sldId id="283" r:id="rId5"/>
    <p:sldId id="284" r:id="rId6"/>
    <p:sldId id="285" r:id="rId7"/>
    <p:sldId id="286" r:id="rId8"/>
    <p:sldId id="296" r:id="rId9"/>
    <p:sldId id="295" r:id="rId10"/>
    <p:sldId id="288" r:id="rId11"/>
    <p:sldId id="297" r:id="rId12"/>
    <p:sldId id="287" r:id="rId13"/>
    <p:sldId id="290" r:id="rId14"/>
    <p:sldId id="291" r:id="rId15"/>
    <p:sldId id="292" r:id="rId16"/>
    <p:sldId id="293" r:id="rId17"/>
    <p:sldId id="289" r:id="rId18"/>
  </p:sldIdLst>
  <p:sldSz cx="9144000" cy="5143500" type="screen16x9"/>
  <p:notesSz cx="6858000" cy="9144000"/>
  <p:embeddedFontLst>
    <p:embeddedFont>
      <p:font typeface="ＭＳ Ｐゴシック" panose="020B0600070205080204" pitchFamily="34" charset="-128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Montserrat" panose="020B0604020202020204" charset="0"/>
      <p:regular r:id="rId25"/>
      <p:bold r:id="rId26"/>
      <p:italic r:id="rId27"/>
      <p:boldItalic r:id="rId28"/>
    </p:embeddedFont>
    <p:embeddedFont>
      <p:font typeface="Montserrat Light" panose="020B0604020202020204" charset="0"/>
      <p:regular r:id="rId29"/>
      <p:bold r:id="rId30"/>
      <p:italic r:id="rId31"/>
      <p:boldItalic r:id="rId32"/>
    </p:embeddedFont>
    <p:embeddedFont>
      <p:font typeface="Montserrat SemiBold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58" autoAdjust="0"/>
    <p:restoredTop sz="94660"/>
  </p:normalViewPr>
  <p:slideViewPr>
    <p:cSldViewPr snapToGrid="0">
      <p:cViewPr varScale="1">
        <p:scale>
          <a:sx n="80" d="100"/>
          <a:sy n="80" d="100"/>
        </p:scale>
        <p:origin x="2304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heme" Target="theme/theme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9952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7112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0461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18001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2095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7749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0266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4356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9403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1067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5463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35418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0343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22386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0299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wmf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7.png"/><Relationship Id="rId5" Type="http://schemas.openxmlformats.org/officeDocument/2006/relationships/image" Target="../media/image24.wmf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2603999" y="1257656"/>
            <a:ext cx="5981100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fr-FR" sz="4000" dirty="0"/>
              <a:t>Projection Orthogonale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2603999" y="1257656"/>
            <a:ext cx="5981100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fr-FR" sz="4000" dirty="0"/>
              <a:t>Projection Orthogonale</a:t>
            </a:r>
            <a:endParaRPr sz="4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EA30E6-79D0-49B7-8E86-A896C800D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07" y="628828"/>
            <a:ext cx="5128340" cy="388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11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180067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Différents dessins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18AC749-191C-4467-8C0B-19E9F444B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935" y="841375"/>
            <a:ext cx="1620838" cy="173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492907F9-4D90-4623-824F-BFDC288C8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135" y="2752725"/>
            <a:ext cx="3060700" cy="217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256C1EEB-F464-4317-93BB-88A37E513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573" y="1689100"/>
            <a:ext cx="2427287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3B41BAD7-2EFB-4B34-90B4-8D6962113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" r="61153" b="6871"/>
          <a:stretch>
            <a:fillRect/>
          </a:stretch>
        </p:blipFill>
        <p:spPr bwMode="auto">
          <a:xfrm>
            <a:off x="1442085" y="2516188"/>
            <a:ext cx="1565275" cy="227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310" r="61153" b="687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80457" y="209137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Projection orthogonale Européenne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87895AD-F9E5-4595-8527-4390CB3F4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8" t="4461" r="21286" b="1831"/>
          <a:stretch/>
        </p:blipFill>
        <p:spPr bwMode="auto">
          <a:xfrm>
            <a:off x="1051560" y="1725929"/>
            <a:ext cx="1885950" cy="3452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-1512" t="-6897" r="2673" b="555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54EA9180-A863-4306-92A5-0ED4D2E28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" t="3969" r="806" b="3969"/>
          <a:stretch>
            <a:fillRect/>
          </a:stretch>
        </p:blipFill>
        <p:spPr bwMode="auto">
          <a:xfrm>
            <a:off x="3941445" y="1368425"/>
            <a:ext cx="5076825" cy="377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824" t="3969" r="806" b="396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737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611602" y="0"/>
            <a:ext cx="5794913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Représentation orthogonale</a:t>
            </a: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DBDD9FA8-6A03-46A6-BD81-1054EEBE6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" r="61153" b="6871"/>
          <a:stretch>
            <a:fillRect/>
          </a:stretch>
        </p:blipFill>
        <p:spPr bwMode="auto">
          <a:xfrm>
            <a:off x="2137093" y="862012"/>
            <a:ext cx="2952750" cy="428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310" r="61153" b="687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Debut 1">
            <a:hlinkClick r:id="" action="ppaction://media"/>
            <a:extLst>
              <a:ext uri="{FF2B5EF4-FFF2-40B4-BE49-F238E27FC236}">
                <a16:creationId xmlns:a16="http://schemas.microsoft.com/office/drawing/2014/main" id="{CD64E09D-2F5B-44BD-96AA-0400D0D8C1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0302" t="10913" b="5589"/>
          <a:stretch/>
        </p:blipFill>
        <p:spPr>
          <a:xfrm>
            <a:off x="5540188" y="1936376"/>
            <a:ext cx="3217316" cy="252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6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91780" y="462224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Type de lignes</a:t>
            </a: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D0A947AE-E4BC-4718-AA5B-718C72FDD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3" r="11621"/>
          <a:stretch>
            <a:fillRect/>
          </a:stretch>
        </p:blipFill>
        <p:spPr bwMode="auto">
          <a:xfrm>
            <a:off x="2958465" y="1193800"/>
            <a:ext cx="5076825" cy="394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523" r="1162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273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Alignements</a:t>
            </a:r>
          </a:p>
        </p:txBody>
      </p:sp>
      <p:pic>
        <p:nvPicPr>
          <p:cNvPr id="9" name="Image 1">
            <a:extLst>
              <a:ext uri="{FF2B5EF4-FFF2-40B4-BE49-F238E27FC236}">
                <a16:creationId xmlns:a16="http://schemas.microsoft.com/office/drawing/2014/main" id="{E3987DA9-FBE3-46A6-AA1B-CEC7546F6A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85" y="1028649"/>
            <a:ext cx="5667375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425888C-2F34-403E-A93F-B792B629899B}"/>
              </a:ext>
            </a:extLst>
          </p:cNvPr>
          <p:cNvSpPr txBox="1"/>
          <p:nvPr/>
        </p:nvSpPr>
        <p:spPr>
          <a:xfrm>
            <a:off x="860360" y="1340643"/>
            <a:ext cx="4481512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bg1">
                    <a:lumMod val="10000"/>
                  </a:schemeClr>
                </a:solidFill>
              </a:rPr>
              <a:t>	 Dessous</a:t>
            </a:r>
          </a:p>
          <a:p>
            <a:pPr>
              <a:defRPr/>
            </a:pPr>
            <a:endParaRPr lang="fr-FR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defRPr/>
            </a:pPr>
            <a:endParaRPr lang="fr-FR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defRPr/>
            </a:pPr>
            <a:r>
              <a:rPr lang="fr-FR" b="1" dirty="0">
                <a:solidFill>
                  <a:schemeClr val="bg1">
                    <a:lumMod val="10000"/>
                  </a:schemeClr>
                </a:solidFill>
              </a:rPr>
              <a:t>Droite 	    Face	    Gauche	Arrière</a:t>
            </a:r>
          </a:p>
          <a:p>
            <a:pPr>
              <a:defRPr/>
            </a:pPr>
            <a:endParaRPr lang="fr-FR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defRPr/>
            </a:pPr>
            <a:endParaRPr lang="fr-FR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defRPr/>
            </a:pPr>
            <a:endParaRPr lang="fr-FR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defRPr/>
            </a:pPr>
            <a:endParaRPr lang="fr-FR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defRPr/>
            </a:pPr>
            <a:endParaRPr lang="fr-FR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defRPr/>
            </a:pPr>
            <a:endParaRPr lang="fr-FR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defRPr/>
            </a:pPr>
            <a:r>
              <a:rPr lang="fr-FR" b="1" dirty="0">
                <a:solidFill>
                  <a:schemeClr val="bg1">
                    <a:lumMod val="10000"/>
                  </a:schemeClr>
                </a:solidFill>
              </a:rPr>
              <a:t>		</a:t>
            </a:r>
          </a:p>
          <a:p>
            <a:pPr>
              <a:defRPr/>
            </a:pPr>
            <a:r>
              <a:rPr lang="fr-FR" b="1" dirty="0">
                <a:solidFill>
                  <a:schemeClr val="bg1">
                    <a:lumMod val="10000"/>
                  </a:schemeClr>
                </a:solidFill>
              </a:rPr>
              <a:t>	Dessus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204712A-0001-49F5-8739-0ACB3B4BC117}"/>
              </a:ext>
            </a:extLst>
          </p:cNvPr>
          <p:cNvCxnSpPr/>
          <p:nvPr/>
        </p:nvCxnSpPr>
        <p:spPr>
          <a:xfrm>
            <a:off x="-5827778" y="2317699"/>
            <a:ext cx="34718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A06D6BE-9745-4E92-B2C6-9ACB50FAFBA5}"/>
              </a:ext>
            </a:extLst>
          </p:cNvPr>
          <p:cNvCxnSpPr/>
          <p:nvPr/>
        </p:nvCxnSpPr>
        <p:spPr>
          <a:xfrm>
            <a:off x="4210050" y="-3506788"/>
            <a:ext cx="14288" cy="312102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96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91 -0.00208 L 0.78073 -0.0020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39306E-6 L 4.16667E-6 0.9324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6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1266507" y="-1972805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Alignements</a:t>
            </a:r>
          </a:p>
        </p:txBody>
      </p:sp>
      <p:sp>
        <p:nvSpPr>
          <p:cNvPr id="6" name="ZoneTexte 26">
            <a:extLst>
              <a:ext uri="{FF2B5EF4-FFF2-40B4-BE49-F238E27FC236}">
                <a16:creationId xmlns:a16="http://schemas.microsoft.com/office/drawing/2014/main" id="{4C7CA5BA-5F04-46D2-AD99-032761705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080" y="289165"/>
            <a:ext cx="3770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1313" indent="-3413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SzPct val="70000"/>
              <a:buFont typeface="Monotype Sorts"/>
              <a:buChar char=""/>
            </a:pP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</a:rPr>
              <a:t>Charnière - Compas</a:t>
            </a:r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ECB4ECF3-123F-4684-A9A1-2DB56810F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06" y="1025765"/>
            <a:ext cx="5757862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2BDE4C1-5D96-4166-88F4-5F90C61D779E}"/>
              </a:ext>
            </a:extLst>
          </p:cNvPr>
          <p:cNvCxnSpPr/>
          <p:nvPr/>
        </p:nvCxnSpPr>
        <p:spPr>
          <a:xfrm>
            <a:off x="3318543" y="3834052"/>
            <a:ext cx="15335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B9AD938-599D-4C36-A941-95BAEFD7516B}"/>
              </a:ext>
            </a:extLst>
          </p:cNvPr>
          <p:cNvCxnSpPr/>
          <p:nvPr/>
        </p:nvCxnSpPr>
        <p:spPr>
          <a:xfrm>
            <a:off x="3820193" y="3537190"/>
            <a:ext cx="0" cy="11731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D605941-E94D-4F70-95EA-DC19DCC4D7F0}"/>
              </a:ext>
            </a:extLst>
          </p:cNvPr>
          <p:cNvCxnSpPr/>
          <p:nvPr/>
        </p:nvCxnSpPr>
        <p:spPr>
          <a:xfrm>
            <a:off x="3820193" y="3834052"/>
            <a:ext cx="914400" cy="8763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017AF45-3844-4452-BFBD-5809DB905854}"/>
              </a:ext>
            </a:extLst>
          </p:cNvPr>
          <p:cNvCxnSpPr/>
          <p:nvPr/>
        </p:nvCxnSpPr>
        <p:spPr>
          <a:xfrm>
            <a:off x="4328193" y="2641840"/>
            <a:ext cx="0" cy="2189162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24FCE61-1372-4F27-AFC6-63E202734027}"/>
              </a:ext>
            </a:extLst>
          </p:cNvPr>
          <p:cNvCxnSpPr/>
          <p:nvPr/>
        </p:nvCxnSpPr>
        <p:spPr>
          <a:xfrm flipH="1">
            <a:off x="2031081" y="4338877"/>
            <a:ext cx="2297112" cy="476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489BAA5-571D-4D99-87C4-962BBC9A68C6}"/>
              </a:ext>
            </a:extLst>
          </p:cNvPr>
          <p:cNvCxnSpPr/>
          <p:nvPr/>
        </p:nvCxnSpPr>
        <p:spPr>
          <a:xfrm>
            <a:off x="2542256" y="2711690"/>
            <a:ext cx="6350" cy="2119312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0F0D5BB0-DD55-4706-960C-1882DE4658F6}"/>
              </a:ext>
            </a:extLst>
          </p:cNvPr>
          <p:cNvSpPr/>
          <p:nvPr/>
        </p:nvSpPr>
        <p:spPr>
          <a:xfrm>
            <a:off x="2447006" y="4237277"/>
            <a:ext cx="214312" cy="214313"/>
          </a:xfrm>
          <a:prstGeom prst="ellipse">
            <a:avLst/>
          </a:prstGeom>
          <a:noFill/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89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4">
            <a:extLst>
              <a:ext uri="{FF2B5EF4-FFF2-40B4-BE49-F238E27FC236}">
                <a16:creationId xmlns:a16="http://schemas.microsoft.com/office/drawing/2014/main" id="{C0D172F2-6F21-4233-8D7C-5B23A017C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898" y="171123"/>
            <a:ext cx="2916238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655D063C-B8B2-4FE8-B2D3-30028B651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13347" y="6031845"/>
            <a:ext cx="1422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11:10</a:t>
            </a:r>
          </a:p>
        </p:txBody>
      </p:sp>
      <p:sp>
        <p:nvSpPr>
          <p:cNvPr id="6" name="ZoneTexte 26">
            <a:extLst>
              <a:ext uri="{FF2B5EF4-FFF2-40B4-BE49-F238E27FC236}">
                <a16:creationId xmlns:a16="http://schemas.microsoft.com/office/drawing/2014/main" id="{9211D161-3723-40AB-B6AC-175377F34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90" y="1561583"/>
            <a:ext cx="1882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1313" indent="-3413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spcBef>
                <a:spcPts val="700"/>
              </a:spcBef>
              <a:buClr>
                <a:srgbClr val="FF0000"/>
              </a:buClr>
              <a:buSzPct val="70000"/>
              <a:buNone/>
            </a:pP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</a:rPr>
              <a:t>: Synthèse</a:t>
            </a:r>
          </a:p>
        </p:txBody>
      </p:sp>
      <p:pic>
        <p:nvPicPr>
          <p:cNvPr id="9" name="Image 4">
            <a:extLst>
              <a:ext uri="{FF2B5EF4-FFF2-40B4-BE49-F238E27FC236}">
                <a16:creationId xmlns:a16="http://schemas.microsoft.com/office/drawing/2014/main" id="{EB210577-6781-465E-90B0-BB06F700C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829" y="1561583"/>
            <a:ext cx="2916238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49113049-6369-4364-9BB1-9E9C48881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1" t="-5310" r="30315" b="5800"/>
          <a:stretch>
            <a:fillRect/>
          </a:stretch>
        </p:blipFill>
        <p:spPr bwMode="auto">
          <a:xfrm>
            <a:off x="2169528" y="-250825"/>
            <a:ext cx="4244975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8481" t="-5310" r="30315" b="580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34F65C-445D-40F4-8BCD-72D463462566}"/>
              </a:ext>
            </a:extLst>
          </p:cNvPr>
          <p:cNvSpPr txBox="1"/>
          <p:nvPr/>
        </p:nvSpPr>
        <p:spPr>
          <a:xfrm>
            <a:off x="2698166" y="621973"/>
            <a:ext cx="199707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chemeClr val="bg1">
                    <a:lumMod val="10000"/>
                  </a:schemeClr>
                </a:solidFill>
              </a:rPr>
              <a:t>Cadre d’encombrement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A198A71-3CA0-40AF-B047-435527A6B52D}"/>
              </a:ext>
            </a:extLst>
          </p:cNvPr>
          <p:cNvSpPr txBox="1"/>
          <p:nvPr/>
        </p:nvSpPr>
        <p:spPr>
          <a:xfrm>
            <a:off x="4695241" y="621973"/>
            <a:ext cx="1843087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chemeClr val="bg1">
                    <a:lumMod val="10000"/>
                  </a:schemeClr>
                </a:solidFill>
              </a:rPr>
              <a:t>Alignement horizontal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D1BCCD-0368-4862-A203-4BE96ECAA46B}"/>
              </a:ext>
            </a:extLst>
          </p:cNvPr>
          <p:cNvSpPr txBox="1"/>
          <p:nvPr/>
        </p:nvSpPr>
        <p:spPr>
          <a:xfrm rot="16200000">
            <a:off x="1714986" y="2429669"/>
            <a:ext cx="2217737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chemeClr val="bg1">
                    <a:lumMod val="10000"/>
                  </a:schemeClr>
                </a:solidFill>
              </a:rPr>
              <a:t>Alignement Vertical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036498C-3630-4E7F-AFDA-75B8EB16412B}"/>
              </a:ext>
            </a:extLst>
          </p:cNvPr>
          <p:cNvSpPr txBox="1"/>
          <p:nvPr/>
        </p:nvSpPr>
        <p:spPr>
          <a:xfrm>
            <a:off x="4292016" y="4062085"/>
            <a:ext cx="203358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chemeClr val="bg1">
                    <a:lumMod val="10000"/>
                  </a:schemeClr>
                </a:solidFill>
              </a:rPr>
              <a:t>Charnière</a:t>
            </a:r>
          </a:p>
        </p:txBody>
      </p:sp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-119954" y="198956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Alignements</a:t>
            </a:r>
          </a:p>
        </p:txBody>
      </p:sp>
    </p:spTree>
    <p:extLst>
      <p:ext uri="{BB962C8B-B14F-4D97-AF65-F5344CB8AC3E}">
        <p14:creationId xmlns:p14="http://schemas.microsoft.com/office/powerpoint/2010/main" val="286855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Décomposition en volumes élémentaires</a:t>
            </a: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3781B8E8-41FA-450A-806F-1CA1DB0D2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489710"/>
            <a:ext cx="2073275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7">
            <a:extLst>
              <a:ext uri="{FF2B5EF4-FFF2-40B4-BE49-F238E27FC236}">
                <a16:creationId xmlns:a16="http://schemas.microsoft.com/office/drawing/2014/main" id="{5C6B7C5A-C3F9-46A4-A776-B9849BAF8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8" y="1632585"/>
            <a:ext cx="2130425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8">
            <a:extLst>
              <a:ext uri="{FF2B5EF4-FFF2-40B4-BE49-F238E27FC236}">
                <a16:creationId xmlns:a16="http://schemas.microsoft.com/office/drawing/2014/main" id="{EB04B054-8A5A-4665-935C-49BE9A65D1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5" y="1632585"/>
            <a:ext cx="371475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43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700"/>
              </a:spcBef>
              <a:buClr>
                <a:srgbClr val="FF0000"/>
              </a:buClr>
              <a:buSzPct val="70000"/>
              <a:buFont typeface="Monotype Sorts"/>
              <a:buChar char=""/>
            </a:pP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</a:rPr>
              <a:t> Formes géométriques simples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609C3-00F1-4C4F-A369-35C6BCD15D19}"/>
              </a:ext>
            </a:extLst>
          </p:cNvPr>
          <p:cNvSpPr/>
          <p:nvPr/>
        </p:nvSpPr>
        <p:spPr>
          <a:xfrm>
            <a:off x="4360278" y="1440866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2000" b="1" u="sng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DEFINITIONS :</a:t>
            </a:r>
            <a:endParaRPr lang="fr-FR" sz="2000" dirty="0">
              <a:solidFill>
                <a:schemeClr val="bg1">
                  <a:lumMod val="10000"/>
                </a:schemeClr>
              </a:solidFill>
              <a:latin typeface="Arial" charset="0"/>
            </a:endParaRPr>
          </a:p>
          <a:p>
            <a:pPr>
              <a:defRPr/>
            </a:pPr>
            <a:r>
              <a:rPr lang="fr-FR" sz="2000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Une pièce mécanique est un solide pouvant être décomposé en surfaces et volumes élémentaires.</a:t>
            </a:r>
          </a:p>
          <a:p>
            <a:pPr>
              <a:defRPr/>
            </a:pPr>
            <a:r>
              <a:rPr lang="fr-FR" sz="2000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Un volume élémentaire est délimité par des surfaces enveloppes (cylindriques, planes, coniques…) qui matérialisent sa frontière extérieure.</a:t>
            </a:r>
          </a:p>
          <a:p>
            <a:pPr>
              <a:defRPr/>
            </a:pPr>
            <a:r>
              <a:rPr lang="fr-FR" sz="2000" b="1" u="sng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Surface de révolution :</a:t>
            </a:r>
            <a:r>
              <a:rPr lang="fr-FR" sz="2000" b="1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 Surface engendrée par la rotation d’une courbe autour d’un axe.</a:t>
            </a:r>
            <a:endParaRPr lang="fr-FR" sz="2000" dirty="0">
              <a:solidFill>
                <a:schemeClr val="bg1">
                  <a:lumMod val="10000"/>
                </a:schemeClr>
              </a:solidFill>
              <a:latin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B8443B6-218A-4D9A-B355-73803C446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689" y="1461921"/>
            <a:ext cx="2130425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77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Formes géométriques simples</a:t>
            </a:r>
          </a:p>
        </p:txBody>
      </p:sp>
      <p:pic>
        <p:nvPicPr>
          <p:cNvPr id="9" name="Image 18">
            <a:extLst>
              <a:ext uri="{FF2B5EF4-FFF2-40B4-BE49-F238E27FC236}">
                <a16:creationId xmlns:a16="http://schemas.microsoft.com/office/drawing/2014/main" id="{3E5AA305-40CE-4601-8AE6-FEA0BF343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7"/>
          <a:stretch>
            <a:fillRect/>
          </a:stretch>
        </p:blipFill>
        <p:spPr bwMode="auto">
          <a:xfrm>
            <a:off x="275273" y="1534160"/>
            <a:ext cx="87534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543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Formes géométriques simples</a:t>
            </a: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E32D002E-0D40-4AFF-BD18-D5475962A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261110"/>
            <a:ext cx="87630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907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Formes géométriques simples</a:t>
            </a:r>
          </a:p>
        </p:txBody>
      </p:sp>
      <p:pic>
        <p:nvPicPr>
          <p:cNvPr id="5" name="Image 1">
            <a:extLst>
              <a:ext uri="{FF2B5EF4-FFF2-40B4-BE49-F238E27FC236}">
                <a16:creationId xmlns:a16="http://schemas.microsoft.com/office/drawing/2014/main" id="{5A8106E9-896C-42D6-B2A4-9622E0FA2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614170"/>
            <a:ext cx="87820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217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Formes géométriques simples</a:t>
            </a: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367234CE-3BB6-4DBF-A8F6-31BDFBEF0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" y="1343978"/>
            <a:ext cx="879157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579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 algn="l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2800" dirty="0">
                <a:solidFill>
                  <a:srgbClr val="000000"/>
                </a:solidFill>
              </a:rPr>
              <a:t>Formes géométriques simples</a:t>
            </a:r>
          </a:p>
        </p:txBody>
      </p:sp>
      <p:pic>
        <p:nvPicPr>
          <p:cNvPr id="5" name="Image 1">
            <a:extLst>
              <a:ext uri="{FF2B5EF4-FFF2-40B4-BE49-F238E27FC236}">
                <a16:creationId xmlns:a16="http://schemas.microsoft.com/office/drawing/2014/main" id="{EDF32D57-7677-4C21-B516-D2F39963D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431290"/>
            <a:ext cx="878205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800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Réalisation en volumes élémentaires</a:t>
            </a:r>
          </a:p>
        </p:txBody>
      </p:sp>
      <p:pic>
        <p:nvPicPr>
          <p:cNvPr id="6" name="Image 2">
            <a:extLst>
              <a:ext uri="{FF2B5EF4-FFF2-40B4-BE49-F238E27FC236}">
                <a16:creationId xmlns:a16="http://schemas.microsoft.com/office/drawing/2014/main" id="{FE44625E-CDF7-427E-BD1D-E83425F93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693" y="1054049"/>
            <a:ext cx="4640262" cy="38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6C836B-A085-4D59-B1E3-48D94791CE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693" y="1054049"/>
            <a:ext cx="4541838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97A6A9-48EC-41E3-868D-CFAA4CF07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968" y="1054049"/>
            <a:ext cx="471328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7B28BF-761F-4827-8D9D-563CFEF804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180" y="1103504"/>
            <a:ext cx="46640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B5D80E-979B-4F8C-80F9-815B18D0B1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480" y="1152959"/>
            <a:ext cx="464026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FEFF24-A7EA-4D4E-BB00-7005BC9E0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984" y="1054049"/>
            <a:ext cx="4719637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85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128</Words>
  <Application>Microsoft Office PowerPoint</Application>
  <PresentationFormat>Affichage à l'écran (16:9)</PresentationFormat>
  <Paragraphs>40</Paragraphs>
  <Slides>17</Slides>
  <Notes>17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Montserrat</vt:lpstr>
      <vt:lpstr>Calibri</vt:lpstr>
      <vt:lpstr>Arial</vt:lpstr>
      <vt:lpstr>Montserrat SemiBold</vt:lpstr>
      <vt:lpstr>ＭＳ Ｐゴシック</vt:lpstr>
      <vt:lpstr>Monotype Sorts</vt:lpstr>
      <vt:lpstr>Montserrat Light</vt:lpstr>
      <vt:lpstr>Theme_ICAM</vt:lpstr>
      <vt:lpstr>Projection Orthogonale</vt:lpstr>
      <vt:lpstr>Projection Orthogonale</vt:lpstr>
      <vt:lpstr>Différents dessins</vt:lpstr>
      <vt:lpstr>Projection orthogonale Européenne</vt:lpstr>
      <vt:lpstr>Représentation orthogonale</vt:lpstr>
      <vt:lpstr>Type de lignes</vt:lpstr>
      <vt:lpstr>Alignements</vt:lpstr>
      <vt:lpstr>Alignements</vt:lpstr>
      <vt:lpstr>Alignements</vt:lpstr>
      <vt:lpstr>Décomposition en volumes élémentaires</vt:lpstr>
      <vt:lpstr> Formes géométriques simples</vt:lpstr>
      <vt:lpstr>Formes géométriques simples</vt:lpstr>
      <vt:lpstr>Formes géométriques simples</vt:lpstr>
      <vt:lpstr>Formes géométriques simples</vt:lpstr>
      <vt:lpstr>Formes géométriques simples</vt:lpstr>
      <vt:lpstr>Formes géométriques simples</vt:lpstr>
      <vt:lpstr>Réalisation en volumes élémentaires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15</cp:revision>
  <dcterms:modified xsi:type="dcterms:W3CDTF">2023-01-14T09:06:15Z</dcterms:modified>
</cp:coreProperties>
</file>