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9"/>
  </p:notesMasterIdLst>
  <p:sldIdLst>
    <p:sldId id="282" r:id="rId2"/>
    <p:sldId id="256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8" r:id="rId13"/>
    <p:sldId id="314" r:id="rId14"/>
    <p:sldId id="304" r:id="rId15"/>
    <p:sldId id="316" r:id="rId16"/>
    <p:sldId id="317" r:id="rId17"/>
    <p:sldId id="315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anose="020B0604020202020204" charset="0"/>
      <p:regular r:id="rId24"/>
      <p:bold r:id="rId25"/>
      <p:italic r:id="rId26"/>
      <p:boldItalic r:id="rId27"/>
    </p:embeddedFont>
    <p:embeddedFont>
      <p:font typeface="Montserrat Light" panose="020B0604020202020204" charset="0"/>
      <p:regular r:id="rId28"/>
      <p:bold r:id="rId29"/>
      <p:italic r:id="rId30"/>
      <p:boldItalic r:id="rId31"/>
    </p:embeddedFont>
    <p:embeddedFont>
      <p:font typeface="Montserrat SemiBol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98" d="100"/>
          <a:sy n="98" d="100"/>
        </p:scale>
        <p:origin x="376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984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91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0215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46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1443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1600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6611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5472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206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305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328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293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692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8882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867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EC02-TP01b Tôlerie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236068" y="1686128"/>
            <a:ext cx="50972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la fabrication de pièces de faibles épaisseurs, le procédé utilisé sera le pliage, le roulage, le découpage, poinçonnage…</a:t>
            </a:r>
          </a:p>
          <a:p>
            <a:endParaRPr lang="fr-FR" dirty="0"/>
          </a:p>
          <a:p>
            <a:r>
              <a:rPr lang="fr-FR" dirty="0"/>
              <a:t>Le logiciel </a:t>
            </a:r>
            <a:r>
              <a:rPr lang="fr-FR" dirty="0" err="1"/>
              <a:t>Inventor</a:t>
            </a:r>
            <a:r>
              <a:rPr lang="fr-FR" dirty="0"/>
              <a:t> possède une fonction dédié au problème de tôlerie et réalise certaines opérations , type </a:t>
            </a:r>
            <a:r>
              <a:rPr lang="fr-FR" dirty="0" err="1"/>
              <a:t>gruage</a:t>
            </a:r>
            <a:r>
              <a:rPr lang="fr-FR" dirty="0"/>
              <a:t>, automatiquement.</a:t>
            </a:r>
          </a:p>
        </p:txBody>
      </p:sp>
      <p:pic>
        <p:nvPicPr>
          <p:cNvPr id="2050" name="Picture 2" descr="relief de courbure">
            <a:extLst>
              <a:ext uri="{FF2B5EF4-FFF2-40B4-BE49-F238E27FC236}">
                <a16:creationId xmlns:a16="http://schemas.microsoft.com/office/drawing/2014/main" id="{7D0FDE42-7466-4867-81A5-73D1C0C0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076" y="2817779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89001" y="217529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099880" y="1403675"/>
            <a:ext cx="544748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Dans </a:t>
            </a:r>
            <a:r>
              <a:rPr lang="fr-FR" dirty="0" err="1"/>
              <a:t>Inventor</a:t>
            </a:r>
            <a:r>
              <a:rPr lang="fr-FR" dirty="0"/>
              <a:t> choisir: 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Commencer une nouvelle esquisse.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Dessinez la première face de votre pièce aux bonnes cotes 			(</a:t>
            </a:r>
            <a:r>
              <a:rPr lang="fr-FR" b="1" dirty="0">
                <a:solidFill>
                  <a:srgbClr val="FF0000"/>
                </a:solidFill>
              </a:rPr>
              <a:t>50x60</a:t>
            </a:r>
            <a:r>
              <a:rPr lang="fr-FR" dirty="0"/>
              <a:t>).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lvl="5" indent="-285750">
              <a:buFontTx/>
              <a:buChar char="-"/>
            </a:pPr>
            <a:r>
              <a:rPr lang="fr-FR" dirty="0"/>
              <a:t>-		- Puis dans le menu « Tôlerie », choisir 		« Paramètres par défaut de la tôle » </a:t>
            </a:r>
          </a:p>
          <a:p>
            <a:pPr marL="285750" lvl="8" indent="-285750">
              <a:buFontTx/>
              <a:buChar char="-"/>
            </a:pPr>
            <a:r>
              <a:rPr lang="fr-FR" dirty="0"/>
              <a:t>    		Et complétez au minimum l’épaisseur de 		tôle (</a:t>
            </a:r>
            <a:r>
              <a:rPr lang="fr-FR" b="1" dirty="0">
                <a:solidFill>
                  <a:srgbClr val="FF0000"/>
                </a:solidFill>
              </a:rPr>
              <a:t>0,2)</a:t>
            </a:r>
            <a:r>
              <a:rPr lang="fr-FR" b="1" dirty="0">
                <a:solidFill>
                  <a:schemeClr val="tx1"/>
                </a:solidFill>
              </a:rPr>
              <a:t>, en décochant « Utiliser 		l’épaisseur…. 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A79AB3-8FB1-4178-88A2-A10ADA6A6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23654"/>
          <a:stretch/>
        </p:blipFill>
        <p:spPr>
          <a:xfrm>
            <a:off x="5052212" y="1150756"/>
            <a:ext cx="473100" cy="8726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C30FFC-28D2-4A5B-BA4A-6382D6F24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32779"/>
            <a:ext cx="4735096" cy="2331546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0" y="2632779"/>
            <a:ext cx="382621" cy="369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D82CEFB-568F-472B-AB28-7165BB03D124}"/>
              </a:ext>
            </a:extLst>
          </p:cNvPr>
          <p:cNvSpPr/>
          <p:nvPr/>
        </p:nvSpPr>
        <p:spPr>
          <a:xfrm>
            <a:off x="3972127" y="2785179"/>
            <a:ext cx="878733" cy="7492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E69B7EA-9821-47DE-8E7D-DB3D6CD6E17D}"/>
              </a:ext>
            </a:extLst>
          </p:cNvPr>
          <p:cNvSpPr/>
          <p:nvPr/>
        </p:nvSpPr>
        <p:spPr>
          <a:xfrm>
            <a:off x="972766" y="3798552"/>
            <a:ext cx="2127114" cy="369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 descr="relief de courbure">
            <a:extLst>
              <a:ext uri="{FF2B5EF4-FFF2-40B4-BE49-F238E27FC236}">
                <a16:creationId xmlns:a16="http://schemas.microsoft.com/office/drawing/2014/main" id="{EE5E2F32-9C4A-44B8-81CC-38BC6D25B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" y="179175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60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CB05C8-2E25-4155-AA4F-EE6660709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026" y="2199838"/>
            <a:ext cx="2117414" cy="18935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A1B4CA-6A75-4812-BB29-3C80C0E81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121" y="2961740"/>
            <a:ext cx="2227930" cy="19402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b) Toujours dans le menu « Tôlerie », sélectionnez « Face pour donner de la matière à la pièce ( épaisseur de la tôle), et validez.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		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C30FFC-28D2-4A5B-BA4A-6382D6F247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5893" b="66059"/>
          <a:stretch/>
        </p:blipFill>
        <p:spPr>
          <a:xfrm>
            <a:off x="1251626" y="2619809"/>
            <a:ext cx="1848254" cy="218967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1251626" y="2619809"/>
            <a:ext cx="1058708" cy="88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D82CEFB-568F-472B-AB28-7165BB03D124}"/>
              </a:ext>
            </a:extLst>
          </p:cNvPr>
          <p:cNvSpPr/>
          <p:nvPr/>
        </p:nvSpPr>
        <p:spPr>
          <a:xfrm>
            <a:off x="1475703" y="3065001"/>
            <a:ext cx="1552178" cy="10977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pic>
        <p:nvPicPr>
          <p:cNvPr id="14" name="Picture 2" descr="relief de courbure">
            <a:extLst>
              <a:ext uri="{FF2B5EF4-FFF2-40B4-BE49-F238E27FC236}">
                <a16:creationId xmlns:a16="http://schemas.microsoft.com/office/drawing/2014/main" id="{B63EC21D-2AF9-499C-B08F-631D85342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" y="11348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61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157652" y="1574173"/>
            <a:ext cx="58371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c) Réalisation du 1</a:t>
            </a:r>
            <a:r>
              <a:rPr lang="fr-FR" baseline="30000" dirty="0"/>
              <a:t>er</a:t>
            </a:r>
            <a:r>
              <a:rPr lang="fr-FR" dirty="0"/>
              <a:t> bord de cette pièce </a:t>
            </a:r>
            <a:r>
              <a:rPr lang="fr-FR" b="1" dirty="0"/>
              <a:t>sur un des bord de coté 50mm de la pièce au choix</a:t>
            </a:r>
            <a:r>
              <a:rPr lang="fr-FR" dirty="0"/>
              <a:t>.</a:t>
            </a:r>
          </a:p>
          <a:p>
            <a:r>
              <a:rPr lang="fr-FR" dirty="0"/>
              <a:t>	- Sélectionnez la commande « </a:t>
            </a:r>
            <a:r>
              <a:rPr lang="fr-FR" i="1" dirty="0"/>
              <a:t>Bord tombé</a:t>
            </a:r>
            <a:r>
              <a:rPr lang="fr-FR" dirty="0"/>
              <a:t> » et complétez l’angle et la distance.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d) Procédez de la même façon pour un </a:t>
            </a:r>
            <a:r>
              <a:rPr lang="fr-FR" b="1" dirty="0"/>
              <a:t>bord de 60mm.</a:t>
            </a:r>
            <a:endParaRPr lang="fr-FR" dirty="0"/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pic>
        <p:nvPicPr>
          <p:cNvPr id="14" name="Picture 2" descr="relief de courbure">
            <a:extLst>
              <a:ext uri="{FF2B5EF4-FFF2-40B4-BE49-F238E27FC236}">
                <a16:creationId xmlns:a16="http://schemas.microsoft.com/office/drawing/2014/main" id="{B63EC21D-2AF9-499C-B08F-631D85342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" y="11348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1722438" y="454087"/>
            <a:ext cx="1058708" cy="88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E2F306-44FA-4104-B033-A42DB7EFC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27" y="2345977"/>
            <a:ext cx="2392325" cy="2074672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5D82CEFB-568F-472B-AB28-7165BB03D124}"/>
              </a:ext>
            </a:extLst>
          </p:cNvPr>
          <p:cNvSpPr/>
          <p:nvPr/>
        </p:nvSpPr>
        <p:spPr>
          <a:xfrm>
            <a:off x="625102" y="2253968"/>
            <a:ext cx="565119" cy="4061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036B7D-1AB0-4033-AC5C-A95756917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2603" y="2615220"/>
            <a:ext cx="3658858" cy="214484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2509B5E6-17A6-478C-9902-8E0199E397FD}"/>
              </a:ext>
            </a:extLst>
          </p:cNvPr>
          <p:cNvSpPr/>
          <p:nvPr/>
        </p:nvSpPr>
        <p:spPr>
          <a:xfrm>
            <a:off x="4011164" y="2990905"/>
            <a:ext cx="508955" cy="2581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E59C27C-D0EC-45B9-B93F-FA1F1AA19CDC}"/>
              </a:ext>
            </a:extLst>
          </p:cNvPr>
          <p:cNvSpPr/>
          <p:nvPr/>
        </p:nvSpPr>
        <p:spPr>
          <a:xfrm>
            <a:off x="3157652" y="3435994"/>
            <a:ext cx="508955" cy="2581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82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c) Réalisation du bord avant droit de cette pièce sur l’autre  bord de coté 50mm.</a:t>
            </a:r>
          </a:p>
          <a:p>
            <a:endParaRPr lang="fr-FR" dirty="0"/>
          </a:p>
          <a:p>
            <a:r>
              <a:rPr lang="fr-FR" dirty="0"/>
              <a:t>	- Réalisez une nouvelle esquisse sur le ce bord </a:t>
            </a:r>
          </a:p>
          <a:p>
            <a:r>
              <a:rPr lang="fr-FR" dirty="0"/>
              <a:t>de la tôle (épaisseur de la tôle en bleu sur l’image ci-contre),</a:t>
            </a:r>
          </a:p>
          <a:p>
            <a:r>
              <a:rPr lang="fr-FR" dirty="0"/>
              <a:t> et tracez un rectangle (voir cote sur le dessin ci-contre à gauche). Validez l’esquisse.</a:t>
            </a:r>
          </a:p>
          <a:p>
            <a:endParaRPr lang="fr-FR" dirty="0"/>
          </a:p>
          <a:p>
            <a:r>
              <a:rPr lang="fr-FR" dirty="0"/>
              <a:t>	- Redonnez de l’épaisseur vers l’extérieur (matière)</a:t>
            </a:r>
          </a:p>
          <a:p>
            <a:r>
              <a:rPr lang="fr-FR" dirty="0"/>
              <a:t>	 en cliquant sur la fonction «Face »</a:t>
            </a:r>
          </a:p>
          <a:p>
            <a:endParaRPr lang="fr-FR" dirty="0"/>
          </a:p>
          <a:p>
            <a:r>
              <a:rPr lang="fr-FR" dirty="0"/>
              <a:t>	- Choisissez la fonction « Pli » et sélectionnez </a:t>
            </a:r>
            <a:r>
              <a:rPr lang="fr-FR" dirty="0" err="1"/>
              <a:t>la’arrête</a:t>
            </a:r>
            <a:r>
              <a:rPr lang="fr-FR" dirty="0"/>
              <a:t> commune.</a:t>
            </a:r>
          </a:p>
          <a:p>
            <a:r>
              <a:rPr lang="fr-FR" dirty="0"/>
              <a:t>		(La jonction entre ces </a:t>
            </a:r>
          </a:p>
          <a:p>
            <a:r>
              <a:rPr lang="fr-FR" dirty="0"/>
              <a:t>	deux plans comporte maintenant un arrondi) 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d) Procédez de la même façon pour le bord arrière gauche.</a:t>
            </a:r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pic>
        <p:nvPicPr>
          <p:cNvPr id="14" name="Picture 2" descr="relief de courbure">
            <a:extLst>
              <a:ext uri="{FF2B5EF4-FFF2-40B4-BE49-F238E27FC236}">
                <a16:creationId xmlns:a16="http://schemas.microsoft.com/office/drawing/2014/main" id="{B63EC21D-2AF9-499C-B08F-631D85342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" y="11348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1086478" y="836708"/>
            <a:ext cx="1058708" cy="88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1959F5-5F71-4A61-A2AE-D90FB6E10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5473"/>
            <a:ext cx="3186873" cy="195578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4A1A35-0FC9-4B4A-BCC6-3414BE345F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8103" y="3194866"/>
            <a:ext cx="1568531" cy="641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8DC580-0951-4284-9D12-BCEA5B6ED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460" y="3397884"/>
            <a:ext cx="1837805" cy="18309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BEB7D2-A1F1-41CF-ABE0-EDA984A0EB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0737" y="4223978"/>
            <a:ext cx="1193263" cy="825144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E90A7FF6-D1F1-44AD-B2C7-C5F46A76397A}"/>
              </a:ext>
            </a:extLst>
          </p:cNvPr>
          <p:cNvSpPr/>
          <p:nvPr/>
        </p:nvSpPr>
        <p:spPr>
          <a:xfrm>
            <a:off x="8767866" y="4505686"/>
            <a:ext cx="227372" cy="1552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 descr="relief de courbure">
            <a:extLst>
              <a:ext uri="{FF2B5EF4-FFF2-40B4-BE49-F238E27FC236}">
                <a16:creationId xmlns:a16="http://schemas.microsoft.com/office/drawing/2014/main" id="{4ADDC8AC-3301-416D-ADEC-44FBD7E95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0" t="27078" r="16011" b="45716"/>
          <a:stretch/>
        </p:blipFill>
        <p:spPr bwMode="auto">
          <a:xfrm>
            <a:off x="8262028" y="2146570"/>
            <a:ext cx="732817" cy="60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7293432-FD39-46EB-AC03-E4A4B7B468DD}"/>
              </a:ext>
            </a:extLst>
          </p:cNvPr>
          <p:cNvCxnSpPr/>
          <p:nvPr/>
        </p:nvCxnSpPr>
        <p:spPr>
          <a:xfrm flipV="1">
            <a:off x="8262028" y="2266406"/>
            <a:ext cx="732817" cy="42923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4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d) Procédez de la même façon pour le dernier bord.</a:t>
            </a:r>
          </a:p>
          <a:p>
            <a:r>
              <a:rPr lang="fr-FR" dirty="0"/>
              <a:t>	Rectangle de </a:t>
            </a:r>
            <a:r>
              <a:rPr lang="fr-FR" b="1" dirty="0"/>
              <a:t>40x25</a:t>
            </a:r>
            <a:r>
              <a:rPr lang="fr-FR" dirty="0"/>
              <a:t>, centré sur la face.</a:t>
            </a:r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pic>
        <p:nvPicPr>
          <p:cNvPr id="14" name="Picture 2" descr="relief de courbure">
            <a:extLst>
              <a:ext uri="{FF2B5EF4-FFF2-40B4-BE49-F238E27FC236}">
                <a16:creationId xmlns:a16="http://schemas.microsoft.com/office/drawing/2014/main" id="{B63EC21D-2AF9-499C-B08F-631D85342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11" y="-2253"/>
            <a:ext cx="2224796" cy="222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1086478" y="836708"/>
            <a:ext cx="1058708" cy="88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6BB05F-1D72-4AFC-B0DC-1726D8871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694" y="2465580"/>
            <a:ext cx="3065532" cy="236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6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D055EFF-ED47-4F01-BE59-2DD425938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21" y="236179"/>
            <a:ext cx="1819594" cy="14857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e) Réalisation des trous oblongs.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f) Utilisez la fonction  »Outil de poinçonnage », </a:t>
            </a:r>
          </a:p>
          <a:p>
            <a:r>
              <a:rPr lang="fr-FR" dirty="0"/>
              <a:t>pour réaliser la forme choisie.</a:t>
            </a:r>
          </a:p>
          <a:p>
            <a:r>
              <a:rPr lang="fr-FR" dirty="0"/>
              <a:t>	- Créez une nouvelle esquisse et placez un point au centre du trou oblong.</a:t>
            </a:r>
          </a:p>
          <a:p>
            <a:r>
              <a:rPr lang="fr-FR" dirty="0"/>
              <a:t>	- Dans le menu qui s’affiche choisir la forme voulue.</a:t>
            </a:r>
          </a:p>
          <a:p>
            <a:r>
              <a:rPr lang="fr-FR" dirty="0"/>
              <a:t>	 (Prendre longueur 0,75in)</a:t>
            </a:r>
          </a:p>
          <a:p>
            <a:endParaRPr lang="fr-FR" dirty="0"/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>
            <a:off x="350196" y="236179"/>
            <a:ext cx="833322" cy="11905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445200-8D99-4A86-825F-1F1656295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250" y="2188808"/>
            <a:ext cx="1327218" cy="8699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E32181-D863-4D66-8695-1BCF9CA02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1" y="2188808"/>
            <a:ext cx="3324079" cy="271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5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E64538F-1AC3-4082-A59D-825098BC0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66"/>
          <a:stretch/>
        </p:blipFill>
        <p:spPr>
          <a:xfrm>
            <a:off x="45396" y="186477"/>
            <a:ext cx="1801546" cy="15969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g) Réalisation les perçage avec la fonction perçage.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h) Réalisez une répétition rectangulaire pour avoir les 5 perçages espacés de 9mm sur une ligne.</a:t>
            </a:r>
          </a:p>
          <a:p>
            <a:endParaRPr lang="fr-FR" dirty="0"/>
          </a:p>
          <a:p>
            <a:pPr marL="400050" indent="-400050">
              <a:buAutoNum type="romanLcParenR"/>
            </a:pPr>
            <a:r>
              <a:rPr lang="fr-FR" dirty="0"/>
              <a:t>Sauvegardez la pièce sous: </a:t>
            </a:r>
            <a:r>
              <a:rPr lang="fr-FR" b="1" dirty="0"/>
              <a:t>Piece1****.</a:t>
            </a:r>
            <a:r>
              <a:rPr lang="fr-FR" b="1" dirty="0" err="1"/>
              <a:t>ipt</a:t>
            </a:r>
            <a:endParaRPr lang="fr-FR" b="1" dirty="0"/>
          </a:p>
          <a:p>
            <a:pPr marL="400050" indent="-400050">
              <a:buAutoNum type="romanLcParenR"/>
            </a:pPr>
            <a:endParaRPr lang="fr-FR" dirty="0"/>
          </a:p>
          <a:p>
            <a:r>
              <a:rPr lang="fr-FR" dirty="0"/>
              <a:t>Remarque: avec **** à remplacer par votre nom.</a:t>
            </a:r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6A8D828-DB70-4608-B6A4-4A904CFB93E2}"/>
              </a:ext>
            </a:extLst>
          </p:cNvPr>
          <p:cNvSpPr/>
          <p:nvPr/>
        </p:nvSpPr>
        <p:spPr>
          <a:xfrm rot="848313">
            <a:off x="843064" y="383629"/>
            <a:ext cx="736046" cy="11905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F06DEF-A381-496C-BA80-EB3FF5CF0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8" y="2645923"/>
            <a:ext cx="3210793" cy="24564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0D4FB5-7740-4895-BE46-A8F0FAB8B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6867" y="1721927"/>
            <a:ext cx="1875710" cy="92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49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E64538F-1AC3-4082-A59D-825098BC0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66"/>
          <a:stretch/>
        </p:blipFill>
        <p:spPr>
          <a:xfrm>
            <a:off x="291862" y="69668"/>
            <a:ext cx="1801546" cy="15969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D8ADBB-5929-48CC-9A88-34D7795DB67D}"/>
              </a:ext>
            </a:extLst>
          </p:cNvPr>
          <p:cNvSpPr txBox="1"/>
          <p:nvPr/>
        </p:nvSpPr>
        <p:spPr>
          <a:xfrm>
            <a:off x="3320377" y="1574173"/>
            <a:ext cx="544748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fabriquer une pièce en tôle, il faut partir d’un modèle plan.</a:t>
            </a:r>
          </a:p>
          <a:p>
            <a:endParaRPr lang="fr-FR" dirty="0"/>
          </a:p>
          <a:p>
            <a:pPr marL="400050" indent="-400050">
              <a:buAutoNum type="romanLcParenR"/>
            </a:pPr>
            <a:r>
              <a:rPr lang="fr-FR" dirty="0"/>
              <a:t>Réalisation de la tôle dépliée.</a:t>
            </a:r>
          </a:p>
          <a:p>
            <a:pPr marL="400050" indent="-400050">
              <a:buAutoNum type="romanLcParenR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Choisissez la commande </a:t>
            </a:r>
          </a:p>
          <a:p>
            <a:r>
              <a:rPr lang="fr-FR" dirty="0"/>
              <a:t>« Créer une mise à plat ».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j) Revenez à la pièce en volume</a:t>
            </a:r>
          </a:p>
          <a:p>
            <a:r>
              <a:rPr lang="fr-FR" dirty="0"/>
              <a:t> et resauvegardez.</a:t>
            </a:r>
          </a:p>
          <a:p>
            <a:endParaRPr lang="fr-FR" dirty="0"/>
          </a:p>
          <a:p>
            <a:endParaRPr lang="fr-FR" dirty="0"/>
          </a:p>
          <a:p>
            <a:pPr algn="ctr"/>
            <a:r>
              <a:rPr lang="fr-FR" sz="2800" dirty="0"/>
              <a:t>Passez à la pièce suivante.</a:t>
            </a:r>
          </a:p>
        </p:txBody>
      </p:sp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2680910" y="0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1</a:t>
            </a: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CEE8FB21-9919-49FC-A0BB-DB696BFF674B}"/>
              </a:ext>
            </a:extLst>
          </p:cNvPr>
          <p:cNvSpPr/>
          <p:nvPr/>
        </p:nvSpPr>
        <p:spPr>
          <a:xfrm>
            <a:off x="990317" y="1766382"/>
            <a:ext cx="645459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4812A4-1EDC-4376-8B5B-A5FD0402B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526" y="2051071"/>
            <a:ext cx="2787793" cy="18161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473762-6113-4EB3-ABDA-8CE6AEEC5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026" y="2680782"/>
            <a:ext cx="3308355" cy="229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55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68409" y="981302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950E9A-A121-4C73-84C8-4E8695332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342" y="0"/>
            <a:ext cx="4666785" cy="5143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75FC49-E1FA-458B-837B-628F1258CBFF}"/>
              </a:ext>
            </a:extLst>
          </p:cNvPr>
          <p:cNvSpPr txBox="1"/>
          <p:nvPr/>
        </p:nvSpPr>
        <p:spPr>
          <a:xfrm>
            <a:off x="4131013" y="1819513"/>
            <a:ext cx="47341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De la même façon que la pièce 1, réalisée précédemment, réaliser le dessin de cette </a:t>
            </a:r>
            <a:r>
              <a:rPr lang="fr-FR" b="1" dirty="0"/>
              <a:t>Equerre Support Chaine PC</a:t>
            </a:r>
            <a:r>
              <a:rPr lang="fr-FR" dirty="0"/>
              <a:t>, avec le module tôlerie </a:t>
            </a:r>
            <a:r>
              <a:rPr lang="fr-FR" dirty="0" err="1"/>
              <a:t>d</a:t>
            </a:r>
            <a:r>
              <a:rPr lang="fr-FR" b="1" dirty="0" err="1"/>
              <a:t>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b) Appliquez une couleur à la pièce,</a:t>
            </a:r>
          </a:p>
          <a:p>
            <a:endParaRPr lang="fr-FR" dirty="0"/>
          </a:p>
          <a:p>
            <a:r>
              <a:rPr lang="fr-FR" dirty="0"/>
              <a:t>c) Puis réalisé une vue à plat de la tôle en notant les cotes de pliage et les dimensions extérieurs de la </a:t>
            </a:r>
            <a:r>
              <a:rPr lang="fr-FR"/>
              <a:t>tôle. (</a:t>
            </a:r>
            <a:r>
              <a:rPr lang="fr-FR" dirty="0"/>
              <a:t>voir procédure diapositive suivante)</a:t>
            </a:r>
          </a:p>
          <a:p>
            <a:endParaRPr lang="fr-FR" dirty="0"/>
          </a:p>
          <a:p>
            <a:r>
              <a:rPr lang="fr-FR" dirty="0"/>
              <a:t>d) Réalisez un dessin de définition de cette pièce entièrement cotée. (pensez à la cotation automatique)</a:t>
            </a:r>
          </a:p>
          <a:p>
            <a:endParaRPr lang="fr-FR" dirty="0"/>
          </a:p>
          <a:p>
            <a:r>
              <a:rPr lang="fr-FR" dirty="0"/>
              <a:t>e) Sauvegardez les fichiers avec le nom de la pièce +votre nom.</a:t>
            </a:r>
          </a:p>
        </p:txBody>
      </p:sp>
    </p:spTree>
    <p:extLst>
      <p:ext uri="{BB962C8B-B14F-4D97-AF65-F5344CB8AC3E}">
        <p14:creationId xmlns:p14="http://schemas.microsoft.com/office/powerpoint/2010/main" val="315748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13285" y="855468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75FC49-E1FA-458B-837B-628F1258CBFF}"/>
              </a:ext>
            </a:extLst>
          </p:cNvPr>
          <p:cNvSpPr txBox="1"/>
          <p:nvPr/>
        </p:nvSpPr>
        <p:spPr>
          <a:xfrm>
            <a:off x="3323618" y="1650901"/>
            <a:ext cx="553179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u="sng" dirty="0"/>
              <a:t>Mise à plat coté.</a:t>
            </a:r>
          </a:p>
          <a:p>
            <a:endParaRPr lang="fr-FR" sz="1800" b="1" u="sng" dirty="0"/>
          </a:p>
          <a:p>
            <a:pPr marL="342900" indent="-342900">
              <a:buAutoNum type="alphaLcParenR"/>
            </a:pPr>
            <a:r>
              <a:rPr lang="fr-FR" dirty="0"/>
              <a:t>Réalisez un clic droit sur le nom de la pièce dans l’arbre de construction.</a:t>
            </a:r>
          </a:p>
          <a:p>
            <a:endParaRPr lang="fr-FR" dirty="0"/>
          </a:p>
          <a:p>
            <a:r>
              <a:rPr lang="fr-FR" dirty="0"/>
              <a:t>b)    Sélectionnez « </a:t>
            </a:r>
            <a:r>
              <a:rPr lang="fr-FR" i="1" dirty="0"/>
              <a:t>Créer une vue de dessin</a:t>
            </a:r>
            <a:r>
              <a:rPr lang="fr-FR" dirty="0"/>
              <a:t> ».</a:t>
            </a:r>
          </a:p>
          <a:p>
            <a:r>
              <a:rPr lang="fr-FR" dirty="0"/>
              <a:t>c)    Choisissez           ,pour créer un nouveau dessin.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endParaRPr lang="fr-FR" dirty="0"/>
          </a:p>
          <a:p>
            <a:pPr marL="342900" indent="-342900">
              <a:buAutoNum type="alphaLcParenR" startAt="4"/>
            </a:pPr>
            <a:r>
              <a:rPr lang="fr-FR" dirty="0"/>
              <a:t>Dans le menu, sélectionnez « </a:t>
            </a:r>
            <a:r>
              <a:rPr lang="fr-FR" i="1" dirty="0"/>
              <a:t>Mise à Plat</a:t>
            </a:r>
            <a:r>
              <a:rPr lang="fr-FR" dirty="0"/>
              <a:t> » et choisissez une échelle.</a:t>
            </a:r>
          </a:p>
          <a:p>
            <a:pPr marL="342900" indent="-342900">
              <a:buAutoNum type="alphaLcParenR" startAt="4"/>
            </a:pPr>
            <a:endParaRPr lang="fr-FR" dirty="0"/>
          </a:p>
          <a:p>
            <a:pPr marL="342900" indent="-342900">
              <a:buAutoNum type="alphaLcParenR" startAt="4"/>
            </a:pPr>
            <a:r>
              <a:rPr lang="fr-FR" dirty="0"/>
              <a:t>Placez les traits d’axes ( fonction automatique)</a:t>
            </a:r>
          </a:p>
          <a:p>
            <a:pPr marL="342900" indent="-342900">
              <a:buAutoNum type="alphaLcParenR" startAt="4"/>
            </a:pPr>
            <a:r>
              <a:rPr lang="fr-FR" dirty="0"/>
              <a:t>Placez les cotations manuellement, car sur les mises à plat la fonction cotation automatique ne fonctionne pas.</a:t>
            </a:r>
          </a:p>
          <a:p>
            <a:pPr marL="342900" indent="-342900">
              <a:buAutoNum type="alphaLcParenR"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6EE19F-21D5-4EEA-A08C-EA60B128E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60" y="230568"/>
            <a:ext cx="2233882" cy="19154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451688-651B-40E1-B524-6E63CA453B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68"/>
          <a:stretch/>
        </p:blipFill>
        <p:spPr>
          <a:xfrm>
            <a:off x="4662790" y="3092155"/>
            <a:ext cx="496059" cy="6159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7E58F9-5669-4735-9BC5-29940A00E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32" y="2407373"/>
            <a:ext cx="2594109" cy="17272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4576BE86-3661-4D6D-9632-8A3284A13992}"/>
              </a:ext>
            </a:extLst>
          </p:cNvPr>
          <p:cNvSpPr/>
          <p:nvPr/>
        </p:nvSpPr>
        <p:spPr>
          <a:xfrm>
            <a:off x="550997" y="3400146"/>
            <a:ext cx="642263" cy="4130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939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A8E669-2394-4C69-B271-729A973D0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597"/>
            <a:ext cx="5880402" cy="5054860"/>
          </a:xfrm>
          <a:prstGeom prst="rect">
            <a:avLst/>
          </a:prstGeom>
        </p:spPr>
      </p:pic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68409" y="981302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75FC49-E1FA-458B-837B-628F1258CBFF}"/>
              </a:ext>
            </a:extLst>
          </p:cNvPr>
          <p:cNvSpPr txBox="1"/>
          <p:nvPr/>
        </p:nvSpPr>
        <p:spPr>
          <a:xfrm>
            <a:off x="4572000" y="1766515"/>
            <a:ext cx="4267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De la même façon que la pièce 1, réalisée précédemment, réaliser le dessin de cette </a:t>
            </a:r>
            <a:r>
              <a:rPr lang="fr-FR" b="1" dirty="0"/>
              <a:t>150-Console de commande</a:t>
            </a:r>
            <a:r>
              <a:rPr lang="fr-FR" dirty="0"/>
              <a:t>, avec le module tôlerie </a:t>
            </a:r>
            <a:r>
              <a:rPr lang="fr-FR" dirty="0" err="1"/>
              <a:t>d</a:t>
            </a:r>
            <a:r>
              <a:rPr lang="fr-FR" b="1" dirty="0" err="1"/>
              <a:t>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b) Appliquez une couleur à la pièce,</a:t>
            </a:r>
          </a:p>
          <a:p>
            <a:endParaRPr lang="fr-FR" dirty="0"/>
          </a:p>
          <a:p>
            <a:r>
              <a:rPr lang="fr-FR" dirty="0"/>
              <a:t>c) Puis réalisé une vue à plat de la tôle entièrement cotée. (voir procédure diapositive précédente)</a:t>
            </a:r>
          </a:p>
          <a:p>
            <a:endParaRPr lang="fr-FR" dirty="0"/>
          </a:p>
          <a:p>
            <a:r>
              <a:rPr lang="fr-FR" dirty="0"/>
              <a:t>d) Réalisez un dessin de définition de cette pièce entièrement cotée.</a:t>
            </a:r>
          </a:p>
          <a:p>
            <a:endParaRPr lang="fr-FR" dirty="0"/>
          </a:p>
          <a:p>
            <a:r>
              <a:rPr lang="fr-FR" dirty="0"/>
              <a:t>e) Sauvegardez Les fichiers avec le nom de la pièce +votre nom.</a:t>
            </a:r>
          </a:p>
        </p:txBody>
      </p:sp>
    </p:spTree>
    <p:extLst>
      <p:ext uri="{BB962C8B-B14F-4D97-AF65-F5344CB8AC3E}">
        <p14:creationId xmlns:p14="http://schemas.microsoft.com/office/powerpoint/2010/main" val="242989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Travail à rendre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5007083" y="1462170"/>
            <a:ext cx="399291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Zippez l’ensemble de vos fichiers pièces et mise à plat.</a:t>
            </a:r>
          </a:p>
          <a:p>
            <a:endParaRPr lang="fr-FR" dirty="0"/>
          </a:p>
          <a:p>
            <a:r>
              <a:rPr lang="fr-FR" dirty="0"/>
              <a:t>Sauvegardez ce fichier sous:</a:t>
            </a:r>
          </a:p>
          <a:p>
            <a:r>
              <a:rPr lang="fr-FR" b="1" dirty="0"/>
              <a:t>EC02-TP01****.zip</a:t>
            </a:r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</p:txBody>
      </p:sp>
    </p:spTree>
    <p:extLst>
      <p:ext uri="{BB962C8B-B14F-4D97-AF65-F5344CB8AC3E}">
        <p14:creationId xmlns:p14="http://schemas.microsoft.com/office/powerpoint/2010/main" val="739988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68409" y="981302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Bonus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44FE53-3F7A-4B6D-8F9F-01E46591649F}"/>
              </a:ext>
            </a:extLst>
          </p:cNvPr>
          <p:cNvSpPr txBox="1"/>
          <p:nvPr/>
        </p:nvSpPr>
        <p:spPr>
          <a:xfrm>
            <a:off x="4383932" y="2036323"/>
            <a:ext cx="444878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De la même façon que la pièce 1, réalisée précédemment, réaliser le dessin de cette </a:t>
            </a:r>
            <a:r>
              <a:rPr lang="fr-FR" b="1" dirty="0"/>
              <a:t>140-CarterDroit</a:t>
            </a:r>
            <a:r>
              <a:rPr lang="fr-FR" dirty="0"/>
              <a:t>, avec le module tôlerie </a:t>
            </a:r>
            <a:r>
              <a:rPr lang="fr-FR" dirty="0" err="1"/>
              <a:t>d</a:t>
            </a:r>
            <a:r>
              <a:rPr lang="fr-FR" b="1" dirty="0" err="1"/>
              <a:t>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b) Appliquez une couleur à la pièce,</a:t>
            </a:r>
          </a:p>
          <a:p>
            <a:endParaRPr lang="fr-FR" dirty="0"/>
          </a:p>
          <a:p>
            <a:r>
              <a:rPr lang="fr-FR" dirty="0"/>
              <a:t>c) Puis réalisé une vue à plat de la tôle entièrement cotée.</a:t>
            </a:r>
          </a:p>
          <a:p>
            <a:endParaRPr lang="fr-FR" dirty="0"/>
          </a:p>
          <a:p>
            <a:r>
              <a:rPr lang="fr-FR" dirty="0"/>
              <a:t>d) Sauvegardez Les fichiers avec le nom de la pièce +votre nom.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9842D-0623-484F-9142-137419D3C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5" y="64852"/>
            <a:ext cx="4131663" cy="507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09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68409" y="981302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Bonus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44FE53-3F7A-4B6D-8F9F-01E46591649F}"/>
              </a:ext>
            </a:extLst>
          </p:cNvPr>
          <p:cNvSpPr txBox="1"/>
          <p:nvPr/>
        </p:nvSpPr>
        <p:spPr>
          <a:xfrm>
            <a:off x="4572000" y="2091447"/>
            <a:ext cx="44487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De la même façon que la pièce 1, réalisée précédemment, réaliser le dessin de cette </a:t>
            </a:r>
            <a:r>
              <a:rPr lang="fr-FR" b="1"/>
              <a:t>Support Capteur pour Diam.18</a:t>
            </a:r>
            <a:r>
              <a:rPr lang="fr-FR"/>
              <a:t>, </a:t>
            </a:r>
            <a:r>
              <a:rPr lang="fr-FR" dirty="0"/>
              <a:t>avec le module tôlerie </a:t>
            </a:r>
            <a:r>
              <a:rPr lang="fr-FR" dirty="0" err="1"/>
              <a:t>d</a:t>
            </a:r>
            <a:r>
              <a:rPr lang="fr-FR" b="1" dirty="0" err="1"/>
              <a:t>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b) Appliquez une couleur à la pièce,</a:t>
            </a:r>
          </a:p>
          <a:p>
            <a:endParaRPr lang="fr-FR" dirty="0"/>
          </a:p>
          <a:p>
            <a:r>
              <a:rPr lang="fr-FR" dirty="0"/>
              <a:t>c) Puis réalisé une vue à plat de la tôle entièrement cotée.</a:t>
            </a:r>
          </a:p>
          <a:p>
            <a:endParaRPr lang="fr-FR" dirty="0"/>
          </a:p>
          <a:p>
            <a:r>
              <a:rPr lang="fr-FR" dirty="0"/>
              <a:t>d) Sauvegardez Les fichiers avec le nom de la pièce +votre nom.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263CBB-EAAF-48BC-95FB-14158E228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72" y="1229510"/>
            <a:ext cx="4502381" cy="364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52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3;p32">
            <a:extLst>
              <a:ext uri="{FF2B5EF4-FFF2-40B4-BE49-F238E27FC236}">
                <a16:creationId xmlns:a16="http://schemas.microsoft.com/office/drawing/2014/main" id="{0EA9648E-86C4-4CDC-AF10-04617CBB8BB5}"/>
              </a:ext>
            </a:extLst>
          </p:cNvPr>
          <p:cNvSpPr txBox="1">
            <a:spLocks/>
          </p:cNvSpPr>
          <p:nvPr/>
        </p:nvSpPr>
        <p:spPr>
          <a:xfrm>
            <a:off x="4468409" y="981302"/>
            <a:ext cx="3371914" cy="111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Tôlerie: Pièce Bonus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75FC49-E1FA-458B-837B-628F1258CBFF}"/>
              </a:ext>
            </a:extLst>
          </p:cNvPr>
          <p:cNvSpPr txBox="1"/>
          <p:nvPr/>
        </p:nvSpPr>
        <p:spPr>
          <a:xfrm>
            <a:off x="4208834" y="2036323"/>
            <a:ext cx="462388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a) De la même façon que la pièce 1, réalisée précédemment, réaliser le dessin de la pièce 1 de l’éclaté ci-contre, avec le module tôlerie </a:t>
            </a:r>
            <a:r>
              <a:rPr lang="fr-FR" dirty="0" err="1"/>
              <a:t>d</a:t>
            </a:r>
            <a:r>
              <a:rPr lang="fr-FR" b="1" dirty="0" err="1"/>
              <a:t>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b) Appliquez une couleur à la pièce,</a:t>
            </a:r>
          </a:p>
          <a:p>
            <a:endParaRPr lang="fr-FR" dirty="0"/>
          </a:p>
          <a:p>
            <a:r>
              <a:rPr lang="fr-FR" dirty="0"/>
              <a:t>c) Puis réalisé une vue à plat de la tôle entièrement cotée.</a:t>
            </a:r>
          </a:p>
          <a:p>
            <a:endParaRPr lang="fr-FR" dirty="0"/>
          </a:p>
          <a:p>
            <a:r>
              <a:rPr lang="fr-FR" dirty="0"/>
              <a:t>Remarque la vis 5 est une vis, FS M4-10</a:t>
            </a:r>
          </a:p>
          <a:p>
            <a:endParaRPr lang="fr-FR" dirty="0"/>
          </a:p>
          <a:p>
            <a:r>
              <a:rPr lang="fr-FR" dirty="0"/>
              <a:t>d) Sauvegardez les fichiers sous </a:t>
            </a:r>
            <a:r>
              <a:rPr lang="fr-FR" b="1" dirty="0"/>
              <a:t>01-Protection+votre nom.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E15241-5A47-4B52-A361-C1AC5CE45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1302"/>
            <a:ext cx="4292821" cy="41975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6F9CEE-32E3-4F84-83CC-DF55AC3E84A4}"/>
              </a:ext>
            </a:extLst>
          </p:cNvPr>
          <p:cNvSpPr txBox="1"/>
          <p:nvPr/>
        </p:nvSpPr>
        <p:spPr>
          <a:xfrm>
            <a:off x="1770434" y="4900257"/>
            <a:ext cx="2801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Epaisseur de la tôle :3mm</a:t>
            </a:r>
          </a:p>
        </p:txBody>
      </p:sp>
    </p:spTree>
    <p:extLst>
      <p:ext uri="{BB962C8B-B14F-4D97-AF65-F5344CB8AC3E}">
        <p14:creationId xmlns:p14="http://schemas.microsoft.com/office/powerpoint/2010/main" val="107304329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26587</TotalTime>
  <Words>1110</Words>
  <Application>Microsoft Office PowerPoint</Application>
  <PresentationFormat>Affichage à l'écran (16:9)</PresentationFormat>
  <Paragraphs>172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Montserrat</vt:lpstr>
      <vt:lpstr>Montserrat SemiBold</vt:lpstr>
      <vt:lpstr>Arial</vt:lpstr>
      <vt:lpstr>Calibri</vt:lpstr>
      <vt:lpstr>Monotype Sorts</vt:lpstr>
      <vt:lpstr>Montserrat Light</vt:lpstr>
      <vt:lpstr>Theme_ICAM</vt:lpstr>
      <vt:lpstr>EC02-TP01b Tôlerie</vt:lpstr>
      <vt:lpstr>Tôlerie</vt:lpstr>
      <vt:lpstr>Tôlerie: Pièce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Travail à rendre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95</cp:revision>
  <dcterms:modified xsi:type="dcterms:W3CDTF">2024-03-07T16:34:15Z</dcterms:modified>
</cp:coreProperties>
</file>