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5"/>
  </p:notesMasterIdLst>
  <p:sldIdLst>
    <p:sldId id="282" r:id="rId2"/>
    <p:sldId id="345" r:id="rId3"/>
    <p:sldId id="256" r:id="rId4"/>
    <p:sldId id="346" r:id="rId5"/>
    <p:sldId id="347" r:id="rId6"/>
    <p:sldId id="348" r:id="rId7"/>
    <p:sldId id="349" r:id="rId8"/>
    <p:sldId id="354" r:id="rId9"/>
    <p:sldId id="351" r:id="rId10"/>
    <p:sldId id="352" r:id="rId11"/>
    <p:sldId id="353" r:id="rId12"/>
    <p:sldId id="304" r:id="rId13"/>
    <p:sldId id="298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anose="020B0604020202020204" charset="0"/>
      <p:regular r:id="rId20"/>
      <p:bold r:id="rId21"/>
      <p:italic r:id="rId22"/>
      <p:boldItalic r:id="rId23"/>
    </p:embeddedFont>
    <p:embeddedFont>
      <p:font typeface="Montserrat Light" panose="020B0604020202020204" charset="0"/>
      <p:regular r:id="rId24"/>
      <p:bold r:id="rId25"/>
      <p:italic r:id="rId26"/>
      <p:boldItalic r:id="rId27"/>
    </p:embeddedFont>
    <p:embeddedFont>
      <p:font typeface="Montserrat SemiBold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A6"/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4660"/>
  </p:normalViewPr>
  <p:slideViewPr>
    <p:cSldViewPr snapToGrid="0">
      <p:cViewPr varScale="1">
        <p:scale>
          <a:sx n="98" d="100"/>
          <a:sy n="98" d="100"/>
        </p:scale>
        <p:origin x="500" y="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488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6559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267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208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5605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2596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124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837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6751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293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29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slide" Target="slide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1485089" y="1244686"/>
            <a:ext cx="7658911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EC02-TP02b MODIFICATION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L’objectif de ce TP est de réaliser un dessin d’ensemble avec nomenclature semblable au plan ci-contre.</a:t>
            </a:r>
          </a:p>
          <a:p>
            <a:r>
              <a:rPr lang="fr-FR" dirty="0"/>
              <a:t>Ce travail sera réalisé principalement à partir de pièces jumelles fournies </a:t>
            </a:r>
            <a:r>
              <a:rPr lang="fr-FR"/>
              <a:t>à adapter, et </a:t>
            </a:r>
            <a:r>
              <a:rPr lang="fr-FR" dirty="0"/>
              <a:t>du centre de contenu </a:t>
            </a:r>
            <a:r>
              <a:rPr lang="fr-FR" dirty="0" err="1"/>
              <a:t>d’</a:t>
            </a:r>
            <a:r>
              <a:rPr lang="fr-FR" b="1" dirty="0" err="1"/>
              <a:t>Inventor</a:t>
            </a:r>
            <a:r>
              <a:rPr lang="fr-FR" dirty="0"/>
              <a:t>.</a:t>
            </a:r>
          </a:p>
          <a:p>
            <a:r>
              <a:rPr lang="fr-FR" dirty="0"/>
              <a:t>Quelques pièces simples peuvent être à réaliser entièrement.</a:t>
            </a:r>
          </a:p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Remarque:</a:t>
            </a:r>
          </a:p>
          <a:p>
            <a:r>
              <a:rPr lang="fr-FR" b="1" dirty="0">
                <a:solidFill>
                  <a:srgbClr val="FF0000"/>
                </a:solidFill>
              </a:rPr>
              <a:t>Les dessins sur les diapos suivantes ne correspondent pas forcement à la pièce finale. Seul les cotes et les informations données sont à prendre en compte.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C7243A-DE44-4711-9E6E-E4E690523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80" y="1452488"/>
            <a:ext cx="4749970" cy="298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6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1° Réalisation de la pièce 01-Arbre.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1F2E-62F0-4643-8CC5-715005A32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92" y="1524875"/>
            <a:ext cx="4813228" cy="36023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7AEE998-9F5A-4BAB-BDB5-02B5AF8CBE28}"/>
              </a:ext>
            </a:extLst>
          </p:cNvPr>
          <p:cNvSpPr txBox="1"/>
          <p:nvPr/>
        </p:nvSpPr>
        <p:spPr>
          <a:xfrm>
            <a:off x="5376153" y="2010383"/>
            <a:ext cx="31906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fr-FR" dirty="0"/>
              <a:t>Réaliser un méplat d’une profondeur de 2.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Réalisez un chanfrein de 1 à 45°.</a:t>
            </a:r>
          </a:p>
          <a:p>
            <a:pPr marL="342900" indent="-342900">
              <a:buAutoNum type="alphaLcParenR"/>
            </a:pP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2° Réalisation de la pièce 02-Petit Manchon.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BC0D05-E1E6-4C41-BC3C-EB23FCE48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30" y="1231699"/>
            <a:ext cx="4578585" cy="39118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10A748-8502-48E5-8087-EFA01736F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596" y="1637548"/>
            <a:ext cx="2589392" cy="20073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F224CC-3EFF-42CE-97FF-910C7C73C9F4}"/>
              </a:ext>
            </a:extLst>
          </p:cNvPr>
          <p:cNvSpPr txBox="1"/>
          <p:nvPr/>
        </p:nvSpPr>
        <p:spPr>
          <a:xfrm>
            <a:off x="4585586" y="4633700"/>
            <a:ext cx="4511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Vérifiez la conformité de la pièce par rapport au dessin d’ensemble.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03E8A1-77DC-46BC-86D7-B26EB50DC7D9}"/>
              </a:ext>
            </a:extLst>
          </p:cNvPr>
          <p:cNvSpPr/>
          <p:nvPr/>
        </p:nvSpPr>
        <p:spPr>
          <a:xfrm>
            <a:off x="5213350" y="38700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lphaLcParenR"/>
            </a:pPr>
            <a:r>
              <a:rPr lang="fr-FR" dirty="0"/>
              <a:t>Sauvegardez sous:</a:t>
            </a:r>
          </a:p>
          <a:p>
            <a:r>
              <a:rPr lang="fr-FR" dirty="0"/>
              <a:t>	 02-Petit Manchon ****.</a:t>
            </a:r>
            <a:r>
              <a:rPr lang="fr-FR" dirty="0" err="1"/>
              <a:t>ipt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05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189950"/>
            <a:ext cx="40132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3° Réalisation de la pièce 06-GrandManchon .</a:t>
            </a:r>
          </a:p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Le taraudage M10 se trouve au milieu de la longueur du </a:t>
            </a:r>
            <a:r>
              <a:rPr lang="fr-FR" dirty="0" err="1"/>
              <a:t>GrandManchon</a:t>
            </a:r>
            <a:r>
              <a:rPr lang="fr-FR" dirty="0"/>
              <a:t> d’une longueur de 36.</a:t>
            </a:r>
          </a:p>
          <a:p>
            <a:pPr marL="342900" indent="-342900">
              <a:buAutoNum type="alphaLcParenR"/>
            </a:pPr>
            <a:r>
              <a:rPr lang="fr-FR" dirty="0"/>
              <a:t>Pour la rainure de clavette  traversante, trouvez les valeurs dans le tableau ci-dessous.</a:t>
            </a:r>
          </a:p>
          <a:p>
            <a:pPr marL="342900" indent="-342900">
              <a:buAutoNum type="alphaLcParenR"/>
            </a:pPr>
            <a:r>
              <a:rPr lang="fr-FR" dirty="0"/>
              <a:t>Sauvegardez sous:</a:t>
            </a:r>
          </a:p>
          <a:p>
            <a:r>
              <a:rPr lang="fr-FR" dirty="0"/>
              <a:t>	 06-GrandManchon ****.</a:t>
            </a:r>
            <a:r>
              <a:rPr lang="fr-FR" dirty="0" err="1"/>
              <a:t>ipt</a:t>
            </a:r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6939BB-6866-4921-B4FB-9A00094CE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65" y="914183"/>
            <a:ext cx="4273770" cy="42293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3D6BE2-9DE0-4B84-B0E6-549E400BA8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294" t="48726" r="5694" b="17163"/>
          <a:stretch/>
        </p:blipFill>
        <p:spPr>
          <a:xfrm>
            <a:off x="4116415" y="4083050"/>
            <a:ext cx="1770239" cy="908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60A2DE-9FD9-42F6-84EC-7BE2B1C7C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550" y="3395661"/>
            <a:ext cx="3031562" cy="174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4° Réalisation de la pièce 08-ArbreMoteur</a:t>
            </a:r>
          </a:p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Réalisez une rainure de clavette en prenant les valeurs dans le tableau précédant.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Réalisez un taraudage borgne M6 d’une profondeur de taraudage de 28.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Réalisez 2 Trous coniques, distant de 20 l’un de l’autre et à 18 du bord percé de l’arbre, à 180° de la rainure de clavette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Sauvegardez sous:</a:t>
            </a:r>
          </a:p>
          <a:p>
            <a:r>
              <a:rPr lang="fr-FR" dirty="0"/>
              <a:t>	 08-ArbreMoteur ****.</a:t>
            </a:r>
            <a:r>
              <a:rPr lang="fr-FR" dirty="0" err="1"/>
              <a:t>ipt</a:t>
            </a:r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0CAF47-BFB8-43C5-ACEC-5BC45349C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18" y="1123950"/>
            <a:ext cx="4888312" cy="39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57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5° Réalisation de la pièce 09-Bille</a:t>
            </a:r>
          </a:p>
          <a:p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Sauvegardez sous:</a:t>
            </a:r>
          </a:p>
          <a:p>
            <a:r>
              <a:rPr lang="fr-FR" dirty="0"/>
              <a:t>	 09-Bille ****.</a:t>
            </a:r>
            <a:r>
              <a:rPr lang="fr-FR" dirty="0" err="1"/>
              <a:t>ipt</a:t>
            </a:r>
            <a:endParaRPr lang="fr-FR" dirty="0"/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40C69B-9829-4B6C-AFC3-25581C1C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939" y="2095432"/>
            <a:ext cx="2362321" cy="265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84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6° Réalisation de la pièce 10-Ressort</a:t>
            </a:r>
          </a:p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Diamètre de la spire :1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Diamètre du roulement ( distance entre centre des spires): 5,5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Font typeface="Arial"/>
              <a:buAutoNum type="alphaLcParenR"/>
            </a:pPr>
            <a:r>
              <a:rPr lang="fr-FR" dirty="0"/>
              <a:t>Longueur du ressort: 14 et nombre de révolution : 4</a:t>
            </a:r>
          </a:p>
          <a:p>
            <a:pPr marL="342900" indent="-342900">
              <a:buFont typeface="Arial"/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Sauvegardez sous:</a:t>
            </a:r>
          </a:p>
          <a:p>
            <a:r>
              <a:rPr lang="fr-FR" dirty="0"/>
              <a:t>	 10-Ressort ****.</a:t>
            </a:r>
            <a:r>
              <a:rPr lang="fr-FR" dirty="0" err="1"/>
              <a:t>ipt</a:t>
            </a:r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F8F24C-7D5C-40D6-ACEE-D205D107AE5B}"/>
              </a:ext>
            </a:extLst>
          </p:cNvPr>
          <p:cNvSpPr txBox="1"/>
          <p:nvPr/>
        </p:nvSpPr>
        <p:spPr>
          <a:xfrm>
            <a:off x="5597728" y="4741421"/>
            <a:ext cx="401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 action="ppaction://hlinksldjump"/>
              </a:rPr>
              <a:t>Voir méthode pour réaliser un ressort.</a:t>
            </a:r>
            <a:endParaRPr lang="fr-FR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0F2B4C7-583C-48CA-8EC3-A848EDEF5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085591"/>
            <a:ext cx="21240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779ECE-B173-41AD-8B0E-8146DA8BEA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09" t="20141" r="73991" b="57807"/>
          <a:stretch/>
        </p:blipFill>
        <p:spPr>
          <a:xfrm>
            <a:off x="2250524" y="3209667"/>
            <a:ext cx="2567992" cy="158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9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7° Réalisation de la pièce 05-Axe.</a:t>
            </a:r>
          </a:p>
          <a:p>
            <a:endParaRPr lang="fr-FR" dirty="0"/>
          </a:p>
          <a:p>
            <a:r>
              <a:rPr lang="fr-FR" dirty="0"/>
              <a:t>Cette pièce est à trouver dans le Centre de contenu ou un fournisseur ou à réaliser sur le modeleur.</a:t>
            </a:r>
          </a:p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Cylindre de diamètre 1é et une longueur de 54, avec des chanfrein de 1à45° aux extrémités.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Sauvegardez sous:</a:t>
            </a:r>
          </a:p>
          <a:p>
            <a:r>
              <a:rPr lang="fr-FR" dirty="0"/>
              <a:t>	 05-Axe ****.</a:t>
            </a:r>
            <a:r>
              <a:rPr lang="fr-FR" dirty="0" err="1"/>
              <a:t>ipt</a:t>
            </a:r>
            <a:endParaRPr lang="fr-FR" dirty="0"/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F8F24C-7D5C-40D6-ACEE-D205D107AE5B}"/>
              </a:ext>
            </a:extLst>
          </p:cNvPr>
          <p:cNvSpPr txBox="1"/>
          <p:nvPr/>
        </p:nvSpPr>
        <p:spPr>
          <a:xfrm>
            <a:off x="5597728" y="4741421"/>
            <a:ext cx="401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Voir méthode pour réaliser un ressort.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FB257E-DC05-40E1-907E-17938AD689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98"/>
          <a:stretch/>
        </p:blipFill>
        <p:spPr>
          <a:xfrm>
            <a:off x="437980" y="889734"/>
            <a:ext cx="2991020" cy="4159464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5760FB3-0103-48F4-8A7D-49153195D5E3}"/>
              </a:ext>
            </a:extLst>
          </p:cNvPr>
          <p:cNvSpPr/>
          <p:nvPr/>
        </p:nvSpPr>
        <p:spPr>
          <a:xfrm>
            <a:off x="1778000" y="3422650"/>
            <a:ext cx="1739900" cy="6032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8F9854D-3074-429E-B21C-D1B5585D8213}"/>
              </a:ext>
            </a:extLst>
          </p:cNvPr>
          <p:cNvSpPr/>
          <p:nvPr/>
        </p:nvSpPr>
        <p:spPr>
          <a:xfrm>
            <a:off x="1933490" y="4419600"/>
            <a:ext cx="352510" cy="321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640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8° Réalisation de l’assemblage .</a:t>
            </a:r>
          </a:p>
          <a:p>
            <a:endParaRPr lang="fr-FR" dirty="0"/>
          </a:p>
          <a:p>
            <a:r>
              <a:rPr lang="fr-FR" dirty="0"/>
              <a:t>a) Ouvrez un nouvel assemblage.</a:t>
            </a:r>
          </a:p>
          <a:p>
            <a:endParaRPr lang="fr-FR" dirty="0"/>
          </a:p>
          <a:p>
            <a:r>
              <a:rPr lang="fr-FR" dirty="0"/>
              <a:t>b) Insérez les différentes pièces réalisés précédemment.</a:t>
            </a:r>
          </a:p>
          <a:p>
            <a:endParaRPr lang="fr-FR" dirty="0"/>
          </a:p>
          <a:p>
            <a:r>
              <a:rPr lang="fr-FR" dirty="0"/>
              <a:t>c) Réalisez le montage des différentes pièces en supprimant tout les degrés de libertés entre les différentes pièces.</a:t>
            </a:r>
          </a:p>
          <a:p>
            <a:endParaRPr lang="fr-FR" dirty="0"/>
          </a:p>
          <a:p>
            <a:r>
              <a:rPr lang="fr-FR" dirty="0"/>
              <a:t>d) Recherchez et placez les différentes pièces normalisées dans le Centre de </a:t>
            </a:r>
            <a:r>
              <a:rPr lang="fr-FR" dirty="0" err="1"/>
              <a:t>conenu</a:t>
            </a:r>
            <a:r>
              <a:rPr lang="fr-FR" dirty="0"/>
              <a:t> </a:t>
            </a:r>
            <a:r>
              <a:rPr lang="fr-FR" dirty="0" err="1"/>
              <a:t>d’Inventor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e) Sauvegardez sous:</a:t>
            </a:r>
          </a:p>
          <a:p>
            <a:r>
              <a:rPr lang="fr-FR" dirty="0"/>
              <a:t> Accouplement Débrayable****.</a:t>
            </a:r>
            <a:r>
              <a:rPr lang="fr-FR" dirty="0" err="1"/>
              <a:t>iam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EA278-A45C-455C-BF5C-2B3E2F1F2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8" y="1396869"/>
            <a:ext cx="4826170" cy="30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63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MODIFICATION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AF514-F1BD-4785-9E44-C70F2BD45F0C}"/>
              </a:ext>
            </a:extLst>
          </p:cNvPr>
          <p:cNvSpPr txBox="1"/>
          <p:nvPr/>
        </p:nvSpPr>
        <p:spPr>
          <a:xfrm>
            <a:off x="5069912" y="1329771"/>
            <a:ext cx="4013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9° Réalisation du dessin d’ensemble.</a:t>
            </a:r>
          </a:p>
          <a:p>
            <a:endParaRPr lang="fr-FR" dirty="0"/>
          </a:p>
          <a:p>
            <a:r>
              <a:rPr lang="fr-FR" dirty="0"/>
              <a:t>a) Ouvrez un nouveau dessin d’ensemble.</a:t>
            </a:r>
          </a:p>
          <a:p>
            <a:endParaRPr lang="fr-FR" dirty="0"/>
          </a:p>
          <a:p>
            <a:r>
              <a:rPr lang="fr-FR" dirty="0"/>
              <a:t>b) Réalisez les mêmes vues que sur le sujet.</a:t>
            </a:r>
          </a:p>
          <a:p>
            <a:endParaRPr lang="fr-FR" dirty="0"/>
          </a:p>
          <a:p>
            <a:r>
              <a:rPr lang="fr-FR" dirty="0"/>
              <a:t>c) Rajoutez les éléments d’habillage de votre plan ( axes, repère, nomenclature).</a:t>
            </a:r>
          </a:p>
          <a:p>
            <a:endParaRPr lang="fr-FR" dirty="0"/>
          </a:p>
          <a:p>
            <a:r>
              <a:rPr lang="fr-FR" dirty="0"/>
              <a:t>d) Sauvegardez sous:</a:t>
            </a:r>
          </a:p>
          <a:p>
            <a:r>
              <a:rPr lang="fr-FR" dirty="0"/>
              <a:t> Accouplement Débrayable****.</a:t>
            </a:r>
            <a:r>
              <a:rPr lang="fr-FR" dirty="0" err="1"/>
              <a:t>idw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789095-B653-463C-9286-F7B83D51C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30" y="1492250"/>
            <a:ext cx="4450027" cy="27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24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Travail à rendre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DEE87-4219-4C9C-9532-0BC67F20FB76}"/>
              </a:ext>
            </a:extLst>
          </p:cNvPr>
          <p:cNvSpPr/>
          <p:nvPr/>
        </p:nvSpPr>
        <p:spPr>
          <a:xfrm>
            <a:off x="5007083" y="1462170"/>
            <a:ext cx="399291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Recherchez vos différentes pièces provenant de la bibliothèque dans votre dossier ../documents/ </a:t>
            </a:r>
            <a:r>
              <a:rPr lang="fr-FR" dirty="0" err="1"/>
              <a:t>inventor</a:t>
            </a:r>
            <a:r>
              <a:rPr lang="fr-FR" dirty="0"/>
              <a:t>/….. Et les copier dans le même dossier que vos pièces.</a:t>
            </a:r>
          </a:p>
          <a:p>
            <a:endParaRPr lang="fr-FR" dirty="0"/>
          </a:p>
          <a:p>
            <a:r>
              <a:rPr lang="fr-FR" dirty="0"/>
              <a:t>Zippez l’ensemble de vos fichiers pièces, assemblage et dessin d’ensemble.</a:t>
            </a:r>
          </a:p>
          <a:p>
            <a:endParaRPr lang="fr-FR" dirty="0"/>
          </a:p>
          <a:p>
            <a:r>
              <a:rPr lang="fr-FR" dirty="0"/>
              <a:t>Sauvegardez ce fichier sous:</a:t>
            </a:r>
          </a:p>
          <a:p>
            <a:r>
              <a:rPr lang="fr-FR" b="1"/>
              <a:t>EC02-TP02b****.</a:t>
            </a:r>
            <a:r>
              <a:rPr lang="fr-FR" b="1" dirty="0"/>
              <a:t>zip</a:t>
            </a:r>
          </a:p>
          <a:p>
            <a:endParaRPr lang="fr-FR" dirty="0"/>
          </a:p>
          <a:p>
            <a:r>
              <a:rPr lang="fr-FR" dirty="0"/>
              <a:t>Envoyez votre travail à mon adresse mail:</a:t>
            </a:r>
          </a:p>
          <a:p>
            <a:endParaRPr lang="fr-FR" dirty="0"/>
          </a:p>
          <a:p>
            <a:r>
              <a:rPr lang="fr-FR" sz="2400" b="1" dirty="0"/>
              <a:t>Thierry.jost@icam.fr</a:t>
            </a:r>
          </a:p>
        </p:txBody>
      </p:sp>
    </p:spTree>
    <p:extLst>
      <p:ext uri="{BB962C8B-B14F-4D97-AF65-F5344CB8AC3E}">
        <p14:creationId xmlns:p14="http://schemas.microsoft.com/office/powerpoint/2010/main" val="739988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CDF874C-55CF-4B51-8487-F66383E374B4}"/>
              </a:ext>
            </a:extLst>
          </p:cNvPr>
          <p:cNvSpPr/>
          <p:nvPr/>
        </p:nvSpPr>
        <p:spPr>
          <a:xfrm>
            <a:off x="7142857" y="1250950"/>
            <a:ext cx="1829693" cy="557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18° Ressort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DEE87-4219-4C9C-9532-0BC67F20FB76}"/>
              </a:ext>
            </a:extLst>
          </p:cNvPr>
          <p:cNvSpPr/>
          <p:nvPr/>
        </p:nvSpPr>
        <p:spPr>
          <a:xfrm>
            <a:off x="1785204" y="957739"/>
            <a:ext cx="4572000" cy="418576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Dessinez un cercle du diamètre</a:t>
            </a:r>
          </a:p>
          <a:p>
            <a:r>
              <a:rPr lang="fr-FR" dirty="0"/>
              <a:t> de la spire.</a:t>
            </a:r>
          </a:p>
          <a:p>
            <a:pPr marL="342900" indent="-342900">
              <a:buAutoNum type="alphaLcParenR"/>
            </a:pPr>
            <a:endParaRPr lang="fr-FR" dirty="0"/>
          </a:p>
          <a:p>
            <a:pPr marL="342900" indent="-342900">
              <a:buAutoNum type="alphaLcParenR"/>
            </a:pPr>
            <a:endParaRPr lang="fr-FR" dirty="0"/>
          </a:p>
          <a:p>
            <a:endParaRPr lang="fr-FR" dirty="0"/>
          </a:p>
          <a:p>
            <a:r>
              <a:rPr lang="fr-FR" dirty="0"/>
              <a:t>b) Positionnez le à une cote égale au rayon du ressort du repère (0,0,0) </a:t>
            </a:r>
            <a:r>
              <a:rPr lang="fr-FR" dirty="0" err="1"/>
              <a:t>d’Inventor</a:t>
            </a:r>
            <a:r>
              <a:rPr lang="fr-FR" dirty="0"/>
              <a:t>. (Cote D1)</a:t>
            </a:r>
          </a:p>
          <a:p>
            <a:endParaRPr lang="fr-FR" dirty="0"/>
          </a:p>
          <a:p>
            <a:r>
              <a:rPr lang="fr-FR" dirty="0"/>
              <a:t>c) Tracez un trait d’axe passant par le repère (0,0,0,).</a:t>
            </a:r>
          </a:p>
          <a:p>
            <a:endParaRPr lang="fr-FR" dirty="0"/>
          </a:p>
          <a:p>
            <a:r>
              <a:rPr lang="fr-FR" dirty="0"/>
              <a:t>d) Utilisez la fonction « Hélicoïdal »</a:t>
            </a:r>
          </a:p>
          <a:p>
            <a:endParaRPr lang="fr-FR" dirty="0"/>
          </a:p>
          <a:p>
            <a:r>
              <a:rPr lang="fr-FR" dirty="0"/>
              <a:t>e) Répondez au questions.</a:t>
            </a:r>
          </a:p>
          <a:p>
            <a:endParaRPr lang="fr-FR" dirty="0"/>
          </a:p>
          <a:p>
            <a:r>
              <a:rPr lang="fr-FR" dirty="0"/>
              <a:t>#  pas , Révolution: à calculer</a:t>
            </a:r>
          </a:p>
          <a:p>
            <a:r>
              <a:rPr lang="fr-FR" dirty="0"/>
              <a:t> en fonction de la distance mesurée.</a:t>
            </a:r>
          </a:p>
          <a:p>
            <a:endParaRPr lang="fr-FR" dirty="0"/>
          </a:p>
          <a:p>
            <a:r>
              <a:rPr lang="fr-FR" dirty="0"/>
              <a:t> Extrémité: plate.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37FA32-7DAF-4FF0-9553-66816F9AF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90" t="40174" r="40419" b="33683"/>
          <a:stretch/>
        </p:blipFill>
        <p:spPr>
          <a:xfrm>
            <a:off x="4729270" y="804419"/>
            <a:ext cx="1544491" cy="13447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6E8191-3826-4DAB-B2D0-1B603B703B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08" t="39141" r="31933" b="22708"/>
          <a:stretch/>
        </p:blipFill>
        <p:spPr>
          <a:xfrm>
            <a:off x="-50198" y="883662"/>
            <a:ext cx="1751959" cy="19623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AE5764-5578-4F8B-89FD-10A909AFAD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109" t="51093" r="27563"/>
          <a:stretch/>
        </p:blipFill>
        <p:spPr>
          <a:xfrm>
            <a:off x="-65567" y="2919931"/>
            <a:ext cx="1767328" cy="25155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54E42E-80A8-4D0D-B121-71C1B06332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529" t="59337" r="22857" b="-6303"/>
          <a:stretch/>
        </p:blipFill>
        <p:spPr>
          <a:xfrm>
            <a:off x="4880949" y="3334870"/>
            <a:ext cx="4263050" cy="21006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D870F5-1313-455F-B373-304304F32F0D}"/>
              </a:ext>
            </a:extLst>
          </p:cNvPr>
          <p:cNvSpPr txBox="1"/>
          <p:nvPr/>
        </p:nvSpPr>
        <p:spPr>
          <a:xfrm>
            <a:off x="7226300" y="1352550"/>
            <a:ext cx="1581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7" action="ppaction://hlinksldjump"/>
              </a:rPr>
              <a:t>Retour</a:t>
            </a:r>
            <a:r>
              <a:rPr lang="fr-FR" dirty="0"/>
              <a:t> au TP</a:t>
            </a:r>
          </a:p>
        </p:txBody>
      </p:sp>
    </p:spTree>
    <p:extLst>
      <p:ext uri="{BB962C8B-B14F-4D97-AF65-F5344CB8AC3E}">
        <p14:creationId xmlns:p14="http://schemas.microsoft.com/office/powerpoint/2010/main" val="60466463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35865</TotalTime>
  <Words>660</Words>
  <Application>Microsoft Office PowerPoint</Application>
  <PresentationFormat>Affichage à l'écran (16:9)</PresentationFormat>
  <Paragraphs>120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Montserrat</vt:lpstr>
      <vt:lpstr>Montserrat Light</vt:lpstr>
      <vt:lpstr>Monotype Sorts</vt:lpstr>
      <vt:lpstr>Arial</vt:lpstr>
      <vt:lpstr>Calibri</vt:lpstr>
      <vt:lpstr>Montserrat SemiBold</vt:lpstr>
      <vt:lpstr>Theme_ICAM</vt:lpstr>
      <vt:lpstr>EC02-TP02b MODIFICATION</vt:lpstr>
      <vt:lpstr>MODIFICATION</vt:lpstr>
      <vt:lpstr>MODIFICATION</vt:lpstr>
      <vt:lpstr>MODIFICATION</vt:lpstr>
      <vt:lpstr>MODIFICATION</vt:lpstr>
      <vt:lpstr>MODIFICATION</vt:lpstr>
      <vt:lpstr>MODIFICATION</vt:lpstr>
      <vt:lpstr>MODIFICATION</vt:lpstr>
      <vt:lpstr>MODIFICATION</vt:lpstr>
      <vt:lpstr>MODIFICATION</vt:lpstr>
      <vt:lpstr>MODIFICATION</vt:lpstr>
      <vt:lpstr>Travail à rendre</vt:lpstr>
      <vt:lpstr>18° Ressort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89</cp:revision>
  <dcterms:modified xsi:type="dcterms:W3CDTF">2024-01-25T09:05:27Z</dcterms:modified>
</cp:coreProperties>
</file>