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2"/>
  </p:notesMasterIdLst>
  <p:sldIdLst>
    <p:sldId id="256" r:id="rId2"/>
    <p:sldId id="297" r:id="rId3"/>
    <p:sldId id="296" r:id="rId4"/>
    <p:sldId id="286" r:id="rId5"/>
    <p:sldId id="283" r:id="rId6"/>
    <p:sldId id="284" r:id="rId7"/>
    <p:sldId id="285" r:id="rId8"/>
    <p:sldId id="287" r:id="rId9"/>
    <p:sldId id="288" r:id="rId10"/>
    <p:sldId id="289" r:id="rId11"/>
    <p:sldId id="290" r:id="rId12"/>
    <p:sldId id="300" r:id="rId13"/>
    <p:sldId id="299" r:id="rId14"/>
    <p:sldId id="291" r:id="rId15"/>
    <p:sldId id="301" r:id="rId16"/>
    <p:sldId id="293" r:id="rId17"/>
    <p:sldId id="292" r:id="rId18"/>
    <p:sldId id="294" r:id="rId19"/>
    <p:sldId id="295" r:id="rId20"/>
    <p:sldId id="298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ontserrat" panose="020B0604020202020204" charset="0"/>
      <p:regular r:id="rId27"/>
      <p:bold r:id="rId28"/>
      <p:italic r:id="rId29"/>
      <p:boldItalic r:id="rId30"/>
    </p:embeddedFont>
    <p:embeddedFont>
      <p:font typeface="Montserrat Light" panose="020B0604020202020204" charset="0"/>
      <p:regular r:id="rId31"/>
      <p:bold r:id="rId32"/>
      <p:italic r:id="rId33"/>
      <p:boldItalic r:id="rId34"/>
    </p:embeddedFont>
    <p:embeddedFont>
      <p:font typeface="Montserrat SemiBold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5" autoAdjust="0"/>
    <p:restoredTop sz="94660"/>
  </p:normalViewPr>
  <p:slideViewPr>
    <p:cSldViewPr snapToGrid="0">
      <p:cViewPr varScale="1">
        <p:scale>
          <a:sx n="66" d="100"/>
          <a:sy n="66" d="100"/>
        </p:scale>
        <p:origin x="396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159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932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4598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1255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9217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6469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701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4723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85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8448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6047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222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95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4302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5646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4893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673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365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29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4.xml"/><Relationship Id="rId9" Type="http://schemas.openxmlformats.org/officeDocument/2006/relationships/hyperlink" Target="http://meca3.free.fr/lecon/COURS/DAO/aideInv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slide" Target="slide8.xml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slide" Target="slide8.xml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slide" Target="slide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5" Type="http://schemas.openxmlformats.org/officeDocument/2006/relationships/slide" Target="slide15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slide" Target="slide14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slide" Target="slide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10" Type="http://schemas.openxmlformats.org/officeDocument/2006/relationships/image" Target="../media/image40.png"/><Relationship Id="rId4" Type="http://schemas.openxmlformats.org/officeDocument/2006/relationships/image" Target="../media/image43.jpg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39.pn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5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2245429"/>
            <a:ext cx="57553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800" b="1" u="sng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 action="ppaction://hlinksldjump"/>
              </a:rPr>
              <a:t>2° Aides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71" y="-75127"/>
            <a:ext cx="5755342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2° Aides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 action="ppaction://hlinksldjump"/>
              </a:rPr>
              <a:t>2.1. Ouverture du Modeleur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2.2. Commencer une mise en plan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2.3. Choix de la vue de départ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2.4. Choix de la vue complémentaire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2.5. Vue en coupe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8" action="ppaction://hlinksldjump"/>
              </a:rPr>
              <a:t>2.6. Habillage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2.7. Ressort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  <a:hlinkClick r:id="rId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9"/>
              </a:rPr>
              <a:t>2.8. D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’autres aides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hlinkClick r:id="" action="ppaction://noaction"/>
            <a:extLst>
              <a:ext uri="{FF2B5EF4-FFF2-40B4-BE49-F238E27FC236}">
                <a16:creationId xmlns:a16="http://schemas.microsoft.com/office/drawing/2014/main" id="{093888D4-F1AF-4EE5-A105-0F542F2E0B8A}"/>
              </a:ext>
            </a:extLst>
          </p:cNvPr>
          <p:cNvSpPr txBox="1"/>
          <p:nvPr/>
        </p:nvSpPr>
        <p:spPr>
          <a:xfrm>
            <a:off x="7853082" y="4538368"/>
            <a:ext cx="1167974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Retour Sujet TP</a:t>
            </a:r>
          </a:p>
        </p:txBody>
      </p:sp>
    </p:spTree>
    <p:extLst>
      <p:ext uri="{BB962C8B-B14F-4D97-AF65-F5344CB8AC3E}">
        <p14:creationId xmlns:p14="http://schemas.microsoft.com/office/powerpoint/2010/main" val="2504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1491375"/>
            <a:ext cx="575534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2.1. </a:t>
            </a: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Lancement  du Modeleur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Allumez votre PC, puis double cliquez sur l'icône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ou recherchez dans le menu programme : Autodesk puis Autodesk Inventor et enfin Autodesk Inventor Professionnel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Apparaîtra le menu de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départ d'INVENTOR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avec l'architecture de  ces fichiers.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6442">
            <a:extLst>
              <a:ext uri="{FF2B5EF4-FFF2-40B4-BE49-F238E27FC236}">
                <a16:creationId xmlns:a16="http://schemas.microsoft.com/office/drawing/2014/main" id="{AEC3A63D-EA44-463B-A245-E4FC8B2538E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09237" y="3072087"/>
            <a:ext cx="2797628" cy="2014743"/>
          </a:xfrm>
          <a:prstGeom prst="rect">
            <a:avLst/>
          </a:prstGeom>
        </p:spPr>
      </p:pic>
      <p:pic>
        <p:nvPicPr>
          <p:cNvPr id="2" name="Image 1">
            <a:hlinkClick r:id="" action="ppaction://noaction"/>
            <a:extLst>
              <a:ext uri="{FF2B5EF4-FFF2-40B4-BE49-F238E27FC236}">
                <a16:creationId xmlns:a16="http://schemas.microsoft.com/office/drawing/2014/main" id="{DDAC2139-4690-4DA4-8D33-81B12DE7E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456" y="4449282"/>
            <a:ext cx="1426588" cy="8352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685DF-A1C1-4A41-A462-B3273FE43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532" y="2014812"/>
            <a:ext cx="492298" cy="56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1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1414639"/>
            <a:ext cx="5755342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2.1.1 Le fichier 3D n’est pas ouvert.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2.1.2 Le fichier 3D est ouvert. (Méthode 1)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2.1.3 Le fichier 3D est ouvert. (Méthode 2)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</p:spTree>
    <p:extLst>
      <p:ext uri="{BB962C8B-B14F-4D97-AF65-F5344CB8AC3E}">
        <p14:creationId xmlns:p14="http://schemas.microsoft.com/office/powerpoint/2010/main" val="23788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970695"/>
            <a:ext cx="5755342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2.1.1 Le fichier 3D n’est pas ouvert.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a) Sélectionnez  dans le menu de départ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Choisissez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Travaillez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Recherchez votre fichier 3D dans votre répertoire.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893" y="2789648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7D081C-32F7-4E40-B918-7780B3FF6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962" y="2031278"/>
            <a:ext cx="1771650" cy="4826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2887" y="3250128"/>
            <a:ext cx="425450" cy="5969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8495EE-8383-4EB5-A638-77F11BB58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12" y="2968170"/>
            <a:ext cx="2796428" cy="192275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775968" cy="3476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17" idx="3"/>
          </p:cNvCxnSpPr>
          <p:nvPr/>
        </p:nvCxnSpPr>
        <p:spPr>
          <a:xfrm flipH="1" flipV="1">
            <a:off x="2167467" y="3548578"/>
            <a:ext cx="652573" cy="3809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AEFAEC0A-4966-46D5-B479-0F3EE8ABCC57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92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881469"/>
            <a:ext cx="575534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Sélectionner  dans le menu de départ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Choisir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Travailler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Sélectionnez le fichier dans le menu.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f)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17" y="3126365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208" y="3631100"/>
            <a:ext cx="425450" cy="59690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806705" cy="691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7B1E54B5-394A-4F72-A13D-FCA0EA37A5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58" y="3359937"/>
            <a:ext cx="2588009" cy="1770743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25910329-A12D-4D8B-B4AB-36BFF96DC16A}"/>
              </a:ext>
            </a:extLst>
          </p:cNvPr>
          <p:cNvSpPr/>
          <p:nvPr/>
        </p:nvSpPr>
        <p:spPr>
          <a:xfrm>
            <a:off x="107694" y="3672309"/>
            <a:ext cx="1792727" cy="2572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6" idx="6"/>
          </p:cNvCxnSpPr>
          <p:nvPr/>
        </p:nvCxnSpPr>
        <p:spPr>
          <a:xfrm flipH="1" flipV="1">
            <a:off x="1900421" y="3800930"/>
            <a:ext cx="950356" cy="5763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0A40F2A7-87C8-45AD-B5BA-8EA825CFEC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3224" y="1976848"/>
            <a:ext cx="2282158" cy="815056"/>
          </a:xfrm>
          <a:prstGeom prst="rect">
            <a:avLst/>
          </a:prstGeom>
        </p:spPr>
      </p:pic>
      <p:sp>
        <p:nvSpPr>
          <p:cNvPr id="22" name="ZoneTexte 21">
            <a:hlinkClick r:id="rId9" action="ppaction://hlinksldjump"/>
            <a:extLst>
              <a:ext uri="{FF2B5EF4-FFF2-40B4-BE49-F238E27FC236}">
                <a16:creationId xmlns:a16="http://schemas.microsoft.com/office/drawing/2014/main" id="{3F7DB21C-2EEB-4E95-97B8-966FB9C36A51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2</a:t>
            </a:r>
          </a:p>
        </p:txBody>
      </p:sp>
    </p:spTree>
    <p:extLst>
      <p:ext uri="{BB962C8B-B14F-4D97-AF65-F5344CB8AC3E}">
        <p14:creationId xmlns:p14="http://schemas.microsoft.com/office/powerpoint/2010/main" val="13372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100842"/>
            <a:ext cx="575534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Réalisez, directement dans le fichier 3D ouvert, un clic droit sur le nom de la pièce dans l’arbre de construction.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Créer une vue 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dans le nouveau menu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Travaillez avec un dessin en norme ISO: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La pièce apparait directement sur la feuille de dessin.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suivante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2" y="2970760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975803" y="43596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094" y="3565163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>
            <a:off x="1710269" y="3582450"/>
            <a:ext cx="1189061" cy="777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30E00B2-B1BA-4CA9-AF89-F0C066E3D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33" y="1100842"/>
            <a:ext cx="1504260" cy="1904285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148569" y="161178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790965" y="1877893"/>
            <a:ext cx="1067078" cy="11272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hlinkClick r:id="rId7" action="ppaction://hlinksldjump"/>
            <a:extLst>
              <a:ext uri="{FF2B5EF4-FFF2-40B4-BE49-F238E27FC236}">
                <a16:creationId xmlns:a16="http://schemas.microsoft.com/office/drawing/2014/main" id="{291B48F0-DA6E-499B-9630-22A74C48F5BF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195899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4240118"/>
            <a:ext cx="5207237" cy="61128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316286"/>
            <a:ext cx="589936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2.3. Choisir la vue de départ.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 l’aide du cube 3D sélectionnez la face de votre première vue ( généralement la vue de face, sauf si celle-ci sera en coupe, dans ce cas choisissez la vue où se trouvera le plan de coupe comme première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votre échelle (toujours choisir la plus grande possible).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Validez par	        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Remarque: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est toujours possible de changer ces paramètres en cours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 travail.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19A929-EDAD-4A92-88F4-868881C5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93" y="2182932"/>
            <a:ext cx="704850" cy="723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A5AD60-2FA6-4533-A91D-A765E8F75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5" y="3011011"/>
            <a:ext cx="2408583" cy="16479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975803" y="407491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1943991" y="3481216"/>
            <a:ext cx="1036276" cy="7589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B94AFF1F-D477-434E-9DF5-1C419C56C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429" y="3676928"/>
            <a:ext cx="863600" cy="330200"/>
          </a:xfrm>
          <a:prstGeom prst="rect">
            <a:avLst/>
          </a:prstGeom>
        </p:spPr>
      </p:pic>
      <p:pic>
        <p:nvPicPr>
          <p:cNvPr id="22" name="Image 21">
            <a:hlinkClick r:id="" action="ppaction://noaction"/>
            <a:extLst>
              <a:ext uri="{FF2B5EF4-FFF2-40B4-BE49-F238E27FC236}">
                <a16:creationId xmlns:a16="http://schemas.microsoft.com/office/drawing/2014/main" id="{E58CE94D-F815-442C-BDF5-D3C8E991D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606" y="4441957"/>
            <a:ext cx="1426588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3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9B80597-B806-4333-B7A2-A3069B6B0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0228"/>
            <a:ext cx="2794000" cy="97888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3793067"/>
            <a:ext cx="6146800" cy="13504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0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2.4. Choisir les vues Complémentaires.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Projeté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votre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Cliquez à coté de la 1</a:t>
            </a:r>
            <a:r>
              <a:rPr lang="fr-FR" altLang="fr-FR" baseline="30000" dirty="0">
                <a:solidFill>
                  <a:schemeClr val="tx1"/>
                </a:solidFill>
                <a:latin typeface="Arial" panose="020B0604020202020204" pitchFamily="34" charset="0"/>
              </a:rPr>
              <a:t>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 vue pour créer vos vues.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Une fois vos vues placées, faites un clic droit et validez « Créer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Il est possible en faisant glisser les vues de les recadrer dans la feuille si nécessaire.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Remarques: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Pour une pièce prismatique le nombre minimum de vues est égale à 2.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Pour pièce cylindrique le nombre de vues minimum est égale à 1.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Dès que la pièce possède des usinage intérieurs (ex: perçage borgne, chambrage, rainure,…) il faut prévoir une coupe.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Pensez à réaliser des sections, des vues partielles,…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342492" y="3107736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2310680" y="2630228"/>
            <a:ext cx="711920" cy="642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41663249-ADA0-4FEE-9724-731570A13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350" y="1809179"/>
            <a:ext cx="501650" cy="596900"/>
          </a:xfrm>
          <a:prstGeom prst="rect">
            <a:avLst/>
          </a:prstGeom>
        </p:spPr>
      </p:pic>
      <p:pic>
        <p:nvPicPr>
          <p:cNvPr id="8" name="Image 7">
            <a:hlinkClick r:id="" action="ppaction://noaction"/>
            <a:extLst>
              <a:ext uri="{FF2B5EF4-FFF2-40B4-BE49-F238E27FC236}">
                <a16:creationId xmlns:a16="http://schemas.microsoft.com/office/drawing/2014/main" id="{C69340AD-8187-4266-AF3A-D5EC860AD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157" y="4555371"/>
            <a:ext cx="1277837" cy="74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7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208567"/>
            <a:ext cx="607716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2.5. Réaliser une vue en coupe.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Coupe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la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Placez votre souris sur le point de votre plan de coupe (généralement le milieu,(point vert)). 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SANS CLIQUEZ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l’extérieur de la vue, et validez clic gauche.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l’autre extrémité du plan de coupe et validez.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6A62A4-457E-43A1-8B3B-91CEBA70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18" y="1727200"/>
            <a:ext cx="387350" cy="596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ECA042-2771-46BD-B267-AFAD7E752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438256"/>
            <a:ext cx="2362901" cy="5969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-69957" y="258879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898231" y="2753998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7F0E14E4-A43E-40BB-B22D-A78065D96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06994"/>
            <a:ext cx="2583983" cy="48737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1803991" y="4122945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</p:cNvCxnSpPr>
          <p:nvPr/>
        </p:nvCxnSpPr>
        <p:spPr>
          <a:xfrm flipH="1">
            <a:off x="2737361" y="4302165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hlinkClick r:id="" action="ppaction://noaction"/>
            <a:extLst>
              <a:ext uri="{FF2B5EF4-FFF2-40B4-BE49-F238E27FC236}">
                <a16:creationId xmlns:a16="http://schemas.microsoft.com/office/drawing/2014/main" id="{7821DA2D-19C9-465C-AA85-0F10523024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255" y="4568986"/>
            <a:ext cx="1299131" cy="7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01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116151"/>
            <a:ext cx="575534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 Habillage</a:t>
            </a:r>
            <a:endParaRPr lang="fr-FR" altLang="fr-FR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2.6.1. Traits d’axe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 Cotation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2.6.3. Nomenclature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2.6.4. Repérage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2.6.1. Traits d’axe</a:t>
            </a:r>
            <a:endParaRPr lang="fr-FR" altLang="fr-FR" sz="24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4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2.6.1.1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. Traits d’axe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2.6.1.2. Traits d’axe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106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3AC488-F70A-46C1-A4D5-B7F725B08F84}"/>
              </a:ext>
            </a:extLst>
          </p:cNvPr>
          <p:cNvSpPr/>
          <p:nvPr/>
        </p:nvSpPr>
        <p:spPr>
          <a:xfrm>
            <a:off x="203200" y="3752685"/>
            <a:ext cx="2146300" cy="991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59BCFB-9FB1-4A07-9D79-AC3AD4B0CC72}"/>
              </a:ext>
            </a:extLst>
          </p:cNvPr>
          <p:cNvSpPr/>
          <p:nvPr/>
        </p:nvSpPr>
        <p:spPr>
          <a:xfrm>
            <a:off x="1787147" y="2415745"/>
            <a:ext cx="168251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2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2.6.1.1. Habillage: Traits d’axe.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Axes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bout.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cercles et validez.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long.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deux cotés, génératrices symétriques et 	   validez.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1047299" y="2751431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457200" y="1533236"/>
            <a:ext cx="51309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651634" y="2430679"/>
            <a:ext cx="708319" cy="11433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45E3A2-E2EE-44CE-9FDC-3EECD163F4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22" t="27515" r="8544" b="58032"/>
          <a:stretch/>
        </p:blipFill>
        <p:spPr>
          <a:xfrm>
            <a:off x="6867899" y="2659582"/>
            <a:ext cx="374650" cy="457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0F2573C-17D0-4CB0-BD58-A465E5573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733" t="16198" r="3433" b="69349"/>
          <a:stretch/>
        </p:blipFill>
        <p:spPr>
          <a:xfrm>
            <a:off x="6867899" y="3116782"/>
            <a:ext cx="374650" cy="4572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51634" y="2336800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 flipV="1">
            <a:off x="1047299" y="2504786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89C9837B-658F-4130-9BE9-9B27A948DCDD}"/>
              </a:ext>
            </a:extLst>
          </p:cNvPr>
          <p:cNvSpPr/>
          <p:nvPr/>
        </p:nvSpPr>
        <p:spPr>
          <a:xfrm>
            <a:off x="2413599" y="1556952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D968522-093C-45FF-BFD5-20275EC539BF}"/>
              </a:ext>
            </a:extLst>
          </p:cNvPr>
          <p:cNvCxnSpPr>
            <a:cxnSpLocks/>
          </p:cNvCxnSpPr>
          <p:nvPr/>
        </p:nvCxnSpPr>
        <p:spPr>
          <a:xfrm flipH="1" flipV="1">
            <a:off x="2768149" y="2009241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1009965" y="2712043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273397" y="3164333"/>
            <a:ext cx="643551" cy="5853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4D3EDAD-3AC7-4DD0-A5F7-E04725DA74A8}"/>
              </a:ext>
            </a:extLst>
          </p:cNvPr>
          <p:cNvSpPr txBox="1"/>
          <p:nvPr/>
        </p:nvSpPr>
        <p:spPr>
          <a:xfrm>
            <a:off x="1809990" y="2418705"/>
            <a:ext cx="171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 ,mais en désignant le milieu des symétries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203200" y="3790396"/>
            <a:ext cx="2279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procédure, mais permet, en une opération de placer tous les axes d’une répétition.</a:t>
            </a:r>
          </a:p>
        </p:txBody>
      </p:sp>
      <p:pic>
        <p:nvPicPr>
          <p:cNvPr id="2" name="Image 1">
            <a:hlinkClick r:id="" action="ppaction://noaction"/>
            <a:extLst>
              <a:ext uri="{FF2B5EF4-FFF2-40B4-BE49-F238E27FC236}">
                <a16:creationId xmlns:a16="http://schemas.microsoft.com/office/drawing/2014/main" id="{3D8BFABD-C5C9-4F53-B913-A3E644DD0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4" name="Image 3">
            <a:hlinkClick r:id="rId5" action="ppaction://hlinksldjump"/>
            <a:extLst>
              <a:ext uri="{FF2B5EF4-FFF2-40B4-BE49-F238E27FC236}">
                <a16:creationId xmlns:a16="http://schemas.microsoft.com/office/drawing/2014/main" id="{1B9009A1-FA83-4D36-B602-6CF5FD48C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1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662F3BE8-67E6-4648-9FFF-D00A24BFA948}"/>
              </a:ext>
            </a:extLst>
          </p:cNvPr>
          <p:cNvSpPr/>
          <p:nvPr/>
        </p:nvSpPr>
        <p:spPr>
          <a:xfrm>
            <a:off x="3658371" y="4049486"/>
            <a:ext cx="4395267" cy="927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378191"/>
            <a:ext cx="607716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2.6.1.2. Habillage: Traits d’axe.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des axes à tracer.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2910852" y="3711464"/>
            <a:ext cx="708319" cy="1143303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2845985" y="4235728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3740307" y="4001559"/>
            <a:ext cx="4313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</a:t>
            </a:r>
          </a:p>
          <a:p>
            <a:r>
              <a:rPr lang="fr-FR" dirty="0"/>
              <a:t>En passant par le menu «</a:t>
            </a:r>
            <a:r>
              <a:rPr lang="fr-FR" b="1" dirty="0"/>
              <a:t>Annoter</a:t>
            </a:r>
            <a:r>
              <a:rPr lang="fr-FR" dirty="0"/>
              <a:t> » il faut choisir l’icône 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r>
              <a:rPr lang="fr-FR" dirty="0"/>
              <a:t>et procéder de même.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125275-8607-4A9D-9AA3-3BB3CE24F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776" y="1098924"/>
            <a:ext cx="2324100" cy="118745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50" y="1437879"/>
            <a:ext cx="1631950" cy="2575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7"/>
            <a:ext cx="1207202" cy="5964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5A99AB0B-6CCC-4BB0-80AD-5D2D5547B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002" y="2649557"/>
            <a:ext cx="1823348" cy="2381850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236604" y="287389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8A7D6F50-ECB2-45F4-8814-FFC28C9AA923}"/>
              </a:ext>
            </a:extLst>
          </p:cNvPr>
          <p:cNvSpPr/>
          <p:nvPr/>
        </p:nvSpPr>
        <p:spPr>
          <a:xfrm>
            <a:off x="215001" y="2894009"/>
            <a:ext cx="960655" cy="6318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656435" y="2986299"/>
            <a:ext cx="1263498" cy="949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>
            <a:off x="1022637" y="3116780"/>
            <a:ext cx="1913696" cy="2905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hlinkClick r:id="" action="ppaction://noaction"/>
            <a:extLst>
              <a:ext uri="{FF2B5EF4-FFF2-40B4-BE49-F238E27FC236}">
                <a16:creationId xmlns:a16="http://schemas.microsoft.com/office/drawing/2014/main" id="{D8CFD7E5-8D6F-4ABB-9C9D-F133C4F29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4501" y="4513117"/>
            <a:ext cx="1280271" cy="749873"/>
          </a:xfrm>
          <a:prstGeom prst="rect">
            <a:avLst/>
          </a:prstGeom>
        </p:spPr>
      </p:pic>
      <p:sp>
        <p:nvSpPr>
          <p:cNvPr id="42" name="ZoneTexte 41">
            <a:hlinkClick r:id="rId7" action="ppaction://hlinksldjump"/>
            <a:extLst>
              <a:ext uri="{FF2B5EF4-FFF2-40B4-BE49-F238E27FC236}">
                <a16:creationId xmlns:a16="http://schemas.microsoft.com/office/drawing/2014/main" id="{0A9DC0B8-C32A-4BBA-B40C-CC5663CA193F}"/>
              </a:ext>
            </a:extLst>
          </p:cNvPr>
          <p:cNvSpPr txBox="1"/>
          <p:nvPr/>
        </p:nvSpPr>
        <p:spPr>
          <a:xfrm>
            <a:off x="7896434" y="4235728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2523234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 Cotation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3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2.6.2.1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. Cotation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2.6.2.2. Cotation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472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465" y="1014779"/>
            <a:ext cx="6077164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2.6.2.1. Habillage: Cotation.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Cote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la ligne à coter.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Déplacer la souris pour placer la cote, et valider.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Dans le menu rajoutez, si nécessaire, une information ou validez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OK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457200" y="1533236"/>
            <a:ext cx="2478101" cy="3724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A0E630-1D88-42DC-B687-7B0B1B9A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010" y="1761171"/>
            <a:ext cx="444500" cy="7048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5EA2BD-CA42-4890-8BF8-B16C34F60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40107"/>
            <a:ext cx="2792103" cy="92532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30128DA-4C66-49C5-9306-2787AA377299}"/>
              </a:ext>
            </a:extLst>
          </p:cNvPr>
          <p:cNvCxnSpPr>
            <a:cxnSpLocks/>
          </p:cNvCxnSpPr>
          <p:nvPr/>
        </p:nvCxnSpPr>
        <p:spPr>
          <a:xfrm flipH="1" flipV="1">
            <a:off x="1278111" y="2853609"/>
            <a:ext cx="297116" cy="3118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4A3068B-748C-4A0C-BA59-FED874E6DC83}"/>
              </a:ext>
            </a:extLst>
          </p:cNvPr>
          <p:cNvCxnSpPr/>
          <p:nvPr/>
        </p:nvCxnSpPr>
        <p:spPr>
          <a:xfrm flipV="1">
            <a:off x="1567543" y="2681728"/>
            <a:ext cx="2297526" cy="483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B749FA10-C4D7-43BE-90AA-F60FC11DC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2" y="3263786"/>
            <a:ext cx="2844259" cy="18797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59FA6D-A1F9-477D-A43E-98BD0EB3A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591" y="3884549"/>
            <a:ext cx="3397250" cy="1092200"/>
          </a:xfrm>
          <a:prstGeom prst="rect">
            <a:avLst/>
          </a:prstGeom>
        </p:spPr>
      </p:pic>
      <p:pic>
        <p:nvPicPr>
          <p:cNvPr id="34" name="Image 33">
            <a:hlinkClick r:id="" action="ppaction://noaction"/>
            <a:extLst>
              <a:ext uri="{FF2B5EF4-FFF2-40B4-BE49-F238E27FC236}">
                <a16:creationId xmlns:a16="http://schemas.microsoft.com/office/drawing/2014/main" id="{D7213885-2164-4A6B-B353-ECFDF9BDD9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35" name="Image 34">
            <a:hlinkClick r:id="rId9" action="ppaction://hlinksldjump"/>
            <a:extLst>
              <a:ext uri="{FF2B5EF4-FFF2-40B4-BE49-F238E27FC236}">
                <a16:creationId xmlns:a16="http://schemas.microsoft.com/office/drawing/2014/main" id="{EAA0A1D6-4BC9-45E6-A956-563B5980A2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043E67-65DE-4912-93D4-F71D6377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294" y="1208566"/>
            <a:ext cx="2501900" cy="1035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162748"/>
            <a:ext cx="6077164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2.6.2.2. Habillage: Cotation.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à coter.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et ou effacer les cotes, pour obtenir un dessin normalisé.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465515" y="327857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9850" y="-86774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49" y="1437879"/>
            <a:ext cx="1989471" cy="2116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8"/>
            <a:ext cx="1279899" cy="11441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8B48C0C-AC97-4195-8087-674FA2C2C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79" y="2720426"/>
            <a:ext cx="2693506" cy="2351033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301625" y="327346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765175" y="3081297"/>
            <a:ext cx="2154758" cy="435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hlinkClick r:id="" action="ppaction://noaction"/>
            <a:extLst>
              <a:ext uri="{FF2B5EF4-FFF2-40B4-BE49-F238E27FC236}">
                <a16:creationId xmlns:a16="http://schemas.microsoft.com/office/drawing/2014/main" id="{D39C29C5-0FC0-4A5E-9E9B-3E9C3C39C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14" name="Image 13">
            <a:hlinkClick r:id="rId6" action="ppaction://hlinksldjump"/>
            <a:extLst>
              <a:ext uri="{FF2B5EF4-FFF2-40B4-BE49-F238E27FC236}">
                <a16:creationId xmlns:a16="http://schemas.microsoft.com/office/drawing/2014/main" id="{9BEF92B7-437F-487A-882B-946EB2579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3506" y="4068064"/>
            <a:ext cx="1505843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8EFDF5-ABDC-4CBD-B526-AD03346FDD9D}"/>
              </a:ext>
            </a:extLst>
          </p:cNvPr>
          <p:cNvSpPr/>
          <p:nvPr/>
        </p:nvSpPr>
        <p:spPr>
          <a:xfrm>
            <a:off x="2947278" y="3830416"/>
            <a:ext cx="5091491" cy="122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916528"/>
            <a:ext cx="6077164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2.6.3. Habillage: Nomenclature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liste de pièce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la pièce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Les propriétés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Positionnez la nomenclature , principalement au-dessus du cartouche, ou dans un coin.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>
            <a:off x="2674827" y="1901051"/>
            <a:ext cx="388430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17B70C6-151A-4CD4-A92E-64B9A7867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641" y="1102646"/>
            <a:ext cx="571500" cy="9588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4F4744-A24C-4C3C-AE6E-0FF938A49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9" y="2154624"/>
            <a:ext cx="2761723" cy="2898217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07319" y="2720756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489627" y="2627628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29083" y="3304965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5738E91-216B-4674-8183-D0F1F04756BB}"/>
              </a:ext>
            </a:extLst>
          </p:cNvPr>
          <p:cNvCxnSpPr>
            <a:cxnSpLocks/>
          </p:cNvCxnSpPr>
          <p:nvPr/>
        </p:nvCxnSpPr>
        <p:spPr>
          <a:xfrm flipH="1">
            <a:off x="1298473" y="2788072"/>
            <a:ext cx="2512808" cy="9019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DE8289D-2DD1-4821-AEA6-7BBF56E82050}"/>
              </a:ext>
            </a:extLst>
          </p:cNvPr>
          <p:cNvSpPr txBox="1"/>
          <p:nvPr/>
        </p:nvSpPr>
        <p:spPr>
          <a:xfrm>
            <a:off x="3000760" y="3848535"/>
            <a:ext cx="50380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 </a:t>
            </a:r>
          </a:p>
          <a:p>
            <a:r>
              <a:rPr lang="fr-FR" dirty="0"/>
              <a:t>- Modifier le tableau, pour en faire une nomenclature normalisée, en faisant un double clic sur le tableau.</a:t>
            </a:r>
          </a:p>
          <a:p>
            <a:r>
              <a:rPr lang="fr-FR" dirty="0"/>
              <a:t>Dans le nouveau menu, type Excel, réalisez les modifications.</a:t>
            </a:r>
          </a:p>
        </p:txBody>
      </p:sp>
      <p:pic>
        <p:nvPicPr>
          <p:cNvPr id="23" name="Image 22">
            <a:hlinkClick r:id="" action="ppaction://noaction"/>
            <a:extLst>
              <a:ext uri="{FF2B5EF4-FFF2-40B4-BE49-F238E27FC236}">
                <a16:creationId xmlns:a16="http://schemas.microsoft.com/office/drawing/2014/main" id="{589132B6-B2DB-4A76-B824-52029B13E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024249"/>
            <a:ext cx="607716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2.6.4. Habillage: Repère des pièces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» puis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 automatique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b) 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vue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Le Positionnement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norme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etc…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442653" y="2424633"/>
            <a:ext cx="403332" cy="44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0703A46-BF62-49D5-9FE0-1DF49EA1A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03" y="1116328"/>
            <a:ext cx="1466850" cy="15113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632B3D-4AF2-4D9F-B66B-68DEDD53D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5" y="3033603"/>
            <a:ext cx="3481635" cy="2000088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1788683" y="4007518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EE1EFB3-0732-4779-91A2-0127C7F2A9D6}"/>
              </a:ext>
            </a:extLst>
          </p:cNvPr>
          <p:cNvSpPr/>
          <p:nvPr/>
        </p:nvSpPr>
        <p:spPr>
          <a:xfrm>
            <a:off x="64887" y="3935417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60CAE8A-BF56-4877-AC80-C564479BE4CA}"/>
              </a:ext>
            </a:extLst>
          </p:cNvPr>
          <p:cNvSpPr/>
          <p:nvPr/>
        </p:nvSpPr>
        <p:spPr>
          <a:xfrm>
            <a:off x="1710881" y="3182472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BF47360-FE4F-4FD5-B05C-6BE47613817D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hlinkClick r:id="" action="ppaction://noaction"/>
            <a:extLst>
              <a:ext uri="{FF2B5EF4-FFF2-40B4-BE49-F238E27FC236}">
                <a16:creationId xmlns:a16="http://schemas.microsoft.com/office/drawing/2014/main" id="{F9D0CFBD-399F-4337-8E39-9A39C92F2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656" y="4549308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16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860360" y="63260"/>
            <a:ext cx="5637595" cy="9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700"/>
              </a:spcBef>
              <a:buClr>
                <a:srgbClr val="FF0000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800" dirty="0"/>
              <a:t>2.7. Ressort</a:t>
            </a:r>
            <a:endParaRPr lang="fr-FR" altLang="fr-FR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DEE87-4219-4C9C-9532-0BC67F20FB76}"/>
              </a:ext>
            </a:extLst>
          </p:cNvPr>
          <p:cNvSpPr/>
          <p:nvPr/>
        </p:nvSpPr>
        <p:spPr>
          <a:xfrm>
            <a:off x="1778854" y="116797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  <a:p>
            <a:pPr marL="342900" indent="-342900">
              <a:buAutoNum type="alphaLcParenR"/>
            </a:pPr>
            <a:r>
              <a:rPr lang="fr-FR" dirty="0"/>
              <a:t>Dessinez un cercle de </a:t>
            </a:r>
            <a:r>
              <a:rPr lang="fr-FR" dirty="0">
                <a:latin typeface="Symbol" panose="05050102010706020507" pitchFamily="18" charset="2"/>
              </a:rPr>
              <a:t>f </a:t>
            </a:r>
            <a:r>
              <a:rPr lang="fr-FR" dirty="0">
                <a:latin typeface="+mj-lt"/>
              </a:rPr>
              <a:t>de la </a:t>
            </a:r>
          </a:p>
          <a:p>
            <a:r>
              <a:rPr lang="fr-FR" dirty="0">
                <a:latin typeface="+mj-lt"/>
              </a:rPr>
              <a:t>        spire.</a:t>
            </a:r>
            <a:endParaRPr lang="fr-FR" dirty="0"/>
          </a:p>
          <a:p>
            <a:endParaRPr lang="fr-FR" dirty="0"/>
          </a:p>
          <a:p>
            <a:r>
              <a:rPr lang="fr-FR" dirty="0"/>
              <a:t>b) Positionnez le à une distance égale </a:t>
            </a:r>
            <a:r>
              <a:rPr lang="fr-FR" dirty="0">
                <a:solidFill>
                  <a:srgbClr val="FF0000"/>
                </a:solidFill>
              </a:rPr>
              <a:t>au rayon intérieur du ressort</a:t>
            </a:r>
            <a:r>
              <a:rPr lang="fr-FR" dirty="0"/>
              <a:t> du repère (0,0,0) </a:t>
            </a:r>
            <a:r>
              <a:rPr lang="fr-FR" dirty="0" err="1"/>
              <a:t>d’Inventor</a:t>
            </a:r>
            <a:endParaRPr lang="fr-FR" dirty="0"/>
          </a:p>
          <a:p>
            <a:endParaRPr lang="fr-FR" dirty="0"/>
          </a:p>
          <a:p>
            <a:r>
              <a:rPr lang="fr-FR" dirty="0"/>
              <a:t>c) Tracez un trait d’axe partant du repère </a:t>
            </a:r>
          </a:p>
          <a:p>
            <a:r>
              <a:rPr lang="fr-FR" dirty="0"/>
              <a:t>(0,0,0) et d’une longueur quelconque.</a:t>
            </a:r>
          </a:p>
          <a:p>
            <a:endParaRPr lang="fr-FR" dirty="0"/>
          </a:p>
          <a:p>
            <a:r>
              <a:rPr lang="fr-FR" dirty="0"/>
              <a:t>d) Utilisez la fonction « Hélicoïdal »</a:t>
            </a:r>
          </a:p>
          <a:p>
            <a:endParaRPr lang="fr-FR" dirty="0"/>
          </a:p>
          <a:p>
            <a:r>
              <a:rPr lang="fr-FR" dirty="0"/>
              <a:t>e) Répondez au questions.</a:t>
            </a:r>
          </a:p>
          <a:p>
            <a:endParaRPr lang="fr-FR" dirty="0"/>
          </a:p>
          <a:p>
            <a:r>
              <a:rPr lang="fr-FR" dirty="0"/>
              <a:t># Taille: pas du ressort, Révolution: à calculer</a:t>
            </a:r>
          </a:p>
          <a:p>
            <a:r>
              <a:rPr lang="fr-FR" dirty="0"/>
              <a:t> en fonction de la distance mesurée.</a:t>
            </a:r>
          </a:p>
          <a:p>
            <a:endParaRPr lang="fr-FR" dirty="0"/>
          </a:p>
          <a:p>
            <a:r>
              <a:rPr lang="fr-FR" dirty="0"/>
              <a:t> Extrémité: plate.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37FA32-7DAF-4FF0-9553-66816F9AF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90" t="40174" r="40419" b="33683"/>
          <a:stretch/>
        </p:blipFill>
        <p:spPr>
          <a:xfrm>
            <a:off x="4722182" y="642282"/>
            <a:ext cx="1544491" cy="13447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6E8191-3826-4DAB-B2D0-1B603B703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08" t="39141" r="31933" b="22708"/>
          <a:stretch/>
        </p:blipFill>
        <p:spPr>
          <a:xfrm>
            <a:off x="-50198" y="883662"/>
            <a:ext cx="1751959" cy="19623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AE5764-5578-4F8B-89FD-10A909AFAD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109" t="51093" r="27563"/>
          <a:stretch/>
        </p:blipFill>
        <p:spPr>
          <a:xfrm>
            <a:off x="-65567" y="2919931"/>
            <a:ext cx="1767328" cy="25155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54E42E-80A8-4D0D-B121-71C1B06332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529" t="59337" r="22857" b="-6303"/>
          <a:stretch/>
        </p:blipFill>
        <p:spPr>
          <a:xfrm>
            <a:off x="5543106" y="2739447"/>
            <a:ext cx="3600893" cy="177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6463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14216</TotalTime>
  <Words>1432</Words>
  <Application>Microsoft Office PowerPoint</Application>
  <PresentationFormat>Affichage à l'écran (16:9)</PresentationFormat>
  <Paragraphs>262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8" baseType="lpstr">
      <vt:lpstr>Montserrat SemiBold</vt:lpstr>
      <vt:lpstr>Times New Roman</vt:lpstr>
      <vt:lpstr>Montserrat Light</vt:lpstr>
      <vt:lpstr>Symbol</vt:lpstr>
      <vt:lpstr>Montserrat</vt:lpstr>
      <vt:lpstr>Arial</vt:lpstr>
      <vt:lpstr>Calibri</vt:lpstr>
      <vt:lpstr>Theme_ICAM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2.7. Ressort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19</cp:revision>
  <dcterms:modified xsi:type="dcterms:W3CDTF">2023-12-19T09:44:56Z</dcterms:modified>
</cp:coreProperties>
</file>